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83" r:id="rId3"/>
    <p:sldId id="281" r:id="rId4"/>
    <p:sldId id="287" r:id="rId5"/>
    <p:sldId id="288" r:id="rId6"/>
    <p:sldId id="289" r:id="rId7"/>
    <p:sldId id="282" r:id="rId8"/>
    <p:sldId id="278" r:id="rId9"/>
    <p:sldId id="277" r:id="rId10"/>
    <p:sldId id="272" r:id="rId11"/>
    <p:sldId id="273" r:id="rId12"/>
    <p:sldId id="290" r:id="rId13"/>
    <p:sldId id="291" r:id="rId14"/>
    <p:sldId id="274" r:id="rId15"/>
    <p:sldId id="275" r:id="rId16"/>
    <p:sldId id="292" r:id="rId17"/>
    <p:sldId id="293" r:id="rId18"/>
    <p:sldId id="294" r:id="rId19"/>
    <p:sldId id="279" r:id="rId20"/>
    <p:sldId id="295" r:id="rId21"/>
    <p:sldId id="296" r:id="rId22"/>
    <p:sldId id="297" r:id="rId23"/>
    <p:sldId id="284" r:id="rId24"/>
    <p:sldId id="298" r:id="rId25"/>
    <p:sldId id="299" r:id="rId26"/>
    <p:sldId id="285" r:id="rId27"/>
    <p:sldId id="286"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90"/>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5566-D273-AD4E-B4FC-BD0A35F65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4C8C97-60A2-014A-9F46-CC3DF64A1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4294C9-26B4-7B40-9F82-45DA9CFFCC37}"/>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5" name="Footer Placeholder 4">
            <a:extLst>
              <a:ext uri="{FF2B5EF4-FFF2-40B4-BE49-F238E27FC236}">
                <a16:creationId xmlns:a16="http://schemas.microsoft.com/office/drawing/2014/main" id="{2CD25264-B444-814C-93B3-EADF0ED0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BD0D4-923A-2849-97FD-A9ABC4D482D9}"/>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16172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127C-E050-E541-B97C-80CBFBC157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C7A2E-97BF-7E44-95D2-12C1026235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722CA-B004-BA45-B439-D66149F1A36E}"/>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5" name="Footer Placeholder 4">
            <a:extLst>
              <a:ext uri="{FF2B5EF4-FFF2-40B4-BE49-F238E27FC236}">
                <a16:creationId xmlns:a16="http://schemas.microsoft.com/office/drawing/2014/main" id="{03DAB6DC-262A-C44B-B3AC-803364B22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258E5-CB81-BF43-962E-09C4C12CF9FE}"/>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316312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C25C94-2331-5947-92A9-505BDF6943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984703-244A-BB46-ABA1-55F0CA2A09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FC6BA-6D7D-974C-886F-8FF7C95F0A53}"/>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5" name="Footer Placeholder 4">
            <a:extLst>
              <a:ext uri="{FF2B5EF4-FFF2-40B4-BE49-F238E27FC236}">
                <a16:creationId xmlns:a16="http://schemas.microsoft.com/office/drawing/2014/main" id="{0AC4C25B-6BC9-6A4D-8C99-D14BD691D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36B40-0A1A-0C4F-8057-606FF644784C}"/>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6618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65D0-36CC-534A-BE22-400702E4B8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3C5FC-D8AD-C94D-A2C8-27CF329A52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6F69D-5B23-7347-8F31-92E473E3E4F3}"/>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5" name="Footer Placeholder 4">
            <a:extLst>
              <a:ext uri="{FF2B5EF4-FFF2-40B4-BE49-F238E27FC236}">
                <a16:creationId xmlns:a16="http://schemas.microsoft.com/office/drawing/2014/main" id="{3C8FEC9E-433A-F842-8887-086DC2E1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21959-0475-FF41-BBD7-11E9B53B6D90}"/>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3939469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CBD9-E1F4-464F-A6D6-1106AEFD47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207675-09EE-B94F-9645-8CDD075EC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7F091B-6998-9042-B90B-3F3258B0F9DE}"/>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5" name="Footer Placeholder 4">
            <a:extLst>
              <a:ext uri="{FF2B5EF4-FFF2-40B4-BE49-F238E27FC236}">
                <a16:creationId xmlns:a16="http://schemas.microsoft.com/office/drawing/2014/main" id="{D39A9C19-80DC-364B-BCF7-79F4AB0E5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E3568-F219-0047-9ED2-671D5DBD380E}"/>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40654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00C5-B6F5-FD4A-8AD8-8B76F0835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6B4126-3D41-C546-85F4-FEF5DE84EB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B4D5FB-5B96-D54B-BC3D-B4296F33B9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46198F-0905-2E4C-A26C-0716BEFE5C2D}"/>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6" name="Footer Placeholder 5">
            <a:extLst>
              <a:ext uri="{FF2B5EF4-FFF2-40B4-BE49-F238E27FC236}">
                <a16:creationId xmlns:a16="http://schemas.microsoft.com/office/drawing/2014/main" id="{44FAF290-0D89-3844-ADD7-F0CC0D5A6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115B8-1037-284C-8FEA-FFDBC8836B52}"/>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9107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6-8EFD-2C4E-9D3A-B45D15370F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7A8A60-5896-1540-98A0-0DA970BF0A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5D3355-2058-8B4C-95A4-06ED116D3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A60BC3-3A90-D648-9EAA-59393C300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20BC2F-261A-FB41-A422-31480CC97D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A23BCE-F8A0-BB4C-B876-77BDB0A764FA}"/>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8" name="Footer Placeholder 7">
            <a:extLst>
              <a:ext uri="{FF2B5EF4-FFF2-40B4-BE49-F238E27FC236}">
                <a16:creationId xmlns:a16="http://schemas.microsoft.com/office/drawing/2014/main" id="{5232A835-C370-4647-9EB6-8A8FD1232D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04B1CD-A2EA-0B49-BE5A-6B356082DBE8}"/>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43495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85DC-5B65-BE4F-BD71-0E97C301B0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0FF23-2556-1D47-9272-11F66ED5E176}"/>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4" name="Footer Placeholder 3">
            <a:extLst>
              <a:ext uri="{FF2B5EF4-FFF2-40B4-BE49-F238E27FC236}">
                <a16:creationId xmlns:a16="http://schemas.microsoft.com/office/drawing/2014/main" id="{C0D7FD58-A582-2B48-BC14-C1BB3B0F39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2B91C6-2494-524A-A0EA-C62FDB0D907B}"/>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65340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2FCDBF-147D-474D-91DE-EA84511DD723}"/>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3" name="Footer Placeholder 2">
            <a:extLst>
              <a:ext uri="{FF2B5EF4-FFF2-40B4-BE49-F238E27FC236}">
                <a16:creationId xmlns:a16="http://schemas.microsoft.com/office/drawing/2014/main" id="{BCFC502F-6311-3E43-9353-0ECD349F7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45472F-F544-D54F-A8E9-226351F0FB58}"/>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26839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315-DF26-0B4A-A360-9BCA6525C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6D9DC2-8A07-2349-995B-E8305FDFC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0CD1F-C99E-9444-BE52-398D45BCF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9FAB03-BDD6-464D-BA7E-E4350B550F0A}"/>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6" name="Footer Placeholder 5">
            <a:extLst>
              <a:ext uri="{FF2B5EF4-FFF2-40B4-BE49-F238E27FC236}">
                <a16:creationId xmlns:a16="http://schemas.microsoft.com/office/drawing/2014/main" id="{31B7D19A-5126-134C-8235-80DDCFBCF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69643-D213-A049-B4D7-968804D03B24}"/>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35954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A51C-61A3-7248-AEC1-BE60E4FEE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03A334-681D-4F46-8E70-75BAD6EF0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37448-37B0-3F46-9B04-D5F79EEF1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165522-CBBC-2846-9743-B8461A994DC3}"/>
              </a:ext>
            </a:extLst>
          </p:cNvPr>
          <p:cNvSpPr>
            <a:spLocks noGrp="1"/>
          </p:cNvSpPr>
          <p:nvPr>
            <p:ph type="dt" sz="half" idx="10"/>
          </p:nvPr>
        </p:nvSpPr>
        <p:spPr/>
        <p:txBody>
          <a:bodyPr/>
          <a:lstStyle/>
          <a:p>
            <a:fld id="{CFBF3EB0-CCE1-6340-978D-A3E641B369F6}" type="datetimeFigureOut">
              <a:rPr lang="en-US" smtClean="0"/>
              <a:t>5/11/20</a:t>
            </a:fld>
            <a:endParaRPr lang="en-US"/>
          </a:p>
        </p:txBody>
      </p:sp>
      <p:sp>
        <p:nvSpPr>
          <p:cNvPr id="6" name="Footer Placeholder 5">
            <a:extLst>
              <a:ext uri="{FF2B5EF4-FFF2-40B4-BE49-F238E27FC236}">
                <a16:creationId xmlns:a16="http://schemas.microsoft.com/office/drawing/2014/main" id="{2396A210-4C4E-7E44-8CA5-E8E8E1F8C6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2E77A-3253-CC47-9CA9-E45E9FFB5590}"/>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98215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F9102-8881-024F-AEBC-C20C581B4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889C31-66C5-8F4F-A176-84C2FD9B63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27E6F-3A64-0A4C-9060-0D70C9708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F3EB0-CCE1-6340-978D-A3E641B369F6}" type="datetimeFigureOut">
              <a:rPr lang="en-US" smtClean="0"/>
              <a:t>5/11/20</a:t>
            </a:fld>
            <a:endParaRPr lang="en-US"/>
          </a:p>
        </p:txBody>
      </p:sp>
      <p:sp>
        <p:nvSpPr>
          <p:cNvPr id="5" name="Footer Placeholder 4">
            <a:extLst>
              <a:ext uri="{FF2B5EF4-FFF2-40B4-BE49-F238E27FC236}">
                <a16:creationId xmlns:a16="http://schemas.microsoft.com/office/drawing/2014/main" id="{8D9689E7-AADA-374F-B98E-82A39291B1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0AB29A-2392-DE45-8E0E-5F33A9C470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8191B-614F-484D-B875-A3B292F73863}" type="slidenum">
              <a:rPr lang="en-US" smtClean="0"/>
              <a:t>‹#›</a:t>
            </a:fld>
            <a:endParaRPr lang="en-US"/>
          </a:p>
        </p:txBody>
      </p:sp>
    </p:spTree>
    <p:extLst>
      <p:ext uri="{BB962C8B-B14F-4D97-AF65-F5344CB8AC3E}">
        <p14:creationId xmlns:p14="http://schemas.microsoft.com/office/powerpoint/2010/main" val="1678979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hyperlink" Target="https://archive.ics.uci.edu/ml/datasets/bank%20marketin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rchive.ics.uci.edu/ml/datasets/bank+marketing"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5392152" y="1921661"/>
            <a:ext cx="5962761" cy="4947032"/>
            <a:chOff x="4425186" y="923072"/>
            <a:chExt cx="3367388" cy="3284062"/>
          </a:xfrm>
        </p:grpSpPr>
        <p:sp>
          <p:nvSpPr>
            <p:cNvPr id="22" name="AutoShape 2"/>
            <p:cNvSpPr>
              <a:spLocks/>
            </p:cNvSpPr>
            <p:nvPr/>
          </p:nvSpPr>
          <p:spPr bwMode="auto">
            <a:xfrm>
              <a:off x="4425186" y="2445746"/>
              <a:ext cx="669625" cy="1761388"/>
            </a:xfrm>
            <a:custGeom>
              <a:avLst/>
              <a:gdLst/>
              <a:ahLst/>
              <a:cxnLst/>
              <a:rect l="0" t="0" r="r" b="b"/>
              <a:pathLst>
                <a:path w="21600" h="21600">
                  <a:moveTo>
                    <a:pt x="21600" y="21600"/>
                  </a:moveTo>
                  <a:lnTo>
                    <a:pt x="0" y="21600"/>
                  </a:lnTo>
                  <a:lnTo>
                    <a:pt x="0" y="4642"/>
                  </a:lnTo>
                  <a:lnTo>
                    <a:pt x="10755" y="0"/>
                  </a:lnTo>
                  <a:lnTo>
                    <a:pt x="21600" y="4642"/>
                  </a:lnTo>
                  <a:close/>
                  <a:moveTo>
                    <a:pt x="21600" y="21600"/>
                  </a:moveTo>
                </a:path>
              </a:pathLst>
            </a:custGeom>
            <a:solidFill>
              <a:srgbClr val="3ABE99"/>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3" name="AutoShape 3"/>
            <p:cNvSpPr>
              <a:spLocks/>
            </p:cNvSpPr>
            <p:nvPr/>
          </p:nvSpPr>
          <p:spPr bwMode="auto">
            <a:xfrm>
              <a:off x="7118416" y="2723847"/>
              <a:ext cx="674158" cy="1479566"/>
            </a:xfrm>
            <a:custGeom>
              <a:avLst/>
              <a:gdLst/>
              <a:ahLst/>
              <a:cxnLst/>
              <a:rect l="0" t="0" r="r" b="b"/>
              <a:pathLst>
                <a:path w="21600" h="21600">
                  <a:moveTo>
                    <a:pt x="21600" y="21600"/>
                  </a:moveTo>
                  <a:lnTo>
                    <a:pt x="0" y="21600"/>
                  </a:lnTo>
                  <a:lnTo>
                    <a:pt x="0" y="5527"/>
                  </a:lnTo>
                  <a:lnTo>
                    <a:pt x="10755" y="0"/>
                  </a:lnTo>
                  <a:lnTo>
                    <a:pt x="21600" y="5527"/>
                  </a:lnTo>
                  <a:close/>
                  <a:moveTo>
                    <a:pt x="21600" y="21600"/>
                  </a:moveTo>
                </a:path>
              </a:pathLst>
            </a:custGeom>
            <a:solidFill>
              <a:srgbClr val="01C4BE"/>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4" name="AutoShape 4"/>
            <p:cNvSpPr>
              <a:spLocks/>
            </p:cNvSpPr>
            <p:nvPr/>
          </p:nvSpPr>
          <p:spPr bwMode="auto">
            <a:xfrm>
              <a:off x="5773286" y="2258134"/>
              <a:ext cx="668492" cy="1947703"/>
            </a:xfrm>
            <a:custGeom>
              <a:avLst/>
              <a:gdLst/>
              <a:ahLst/>
              <a:cxnLst/>
              <a:rect l="0" t="0" r="r" b="b"/>
              <a:pathLst>
                <a:path w="21600" h="21600">
                  <a:moveTo>
                    <a:pt x="21600" y="21600"/>
                  </a:moveTo>
                  <a:lnTo>
                    <a:pt x="0" y="21600"/>
                  </a:lnTo>
                  <a:lnTo>
                    <a:pt x="0" y="4200"/>
                  </a:lnTo>
                  <a:lnTo>
                    <a:pt x="10755" y="0"/>
                  </a:lnTo>
                  <a:lnTo>
                    <a:pt x="21600" y="4200"/>
                  </a:lnTo>
                  <a:close/>
                  <a:moveTo>
                    <a:pt x="21600" y="21600"/>
                  </a:moveTo>
                </a:path>
              </a:pathLst>
            </a:custGeom>
            <a:solidFill>
              <a:schemeClr val="bg1">
                <a:lumMod val="65000"/>
              </a:schemeClr>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5" name="AutoShape 5"/>
            <p:cNvSpPr>
              <a:spLocks/>
            </p:cNvSpPr>
            <p:nvPr/>
          </p:nvSpPr>
          <p:spPr bwMode="auto">
            <a:xfrm>
              <a:off x="5095944" y="1655079"/>
              <a:ext cx="677556" cy="2552054"/>
            </a:xfrm>
            <a:custGeom>
              <a:avLst/>
              <a:gdLst/>
              <a:ahLst/>
              <a:cxnLst/>
              <a:rect l="0" t="0" r="r" b="b"/>
              <a:pathLst>
                <a:path w="21600" h="21600">
                  <a:moveTo>
                    <a:pt x="21600" y="21600"/>
                  </a:moveTo>
                  <a:lnTo>
                    <a:pt x="0" y="21600"/>
                  </a:lnTo>
                  <a:lnTo>
                    <a:pt x="0" y="3207"/>
                  </a:lnTo>
                  <a:lnTo>
                    <a:pt x="10755" y="0"/>
                  </a:lnTo>
                  <a:lnTo>
                    <a:pt x="21600" y="3207"/>
                  </a:lnTo>
                  <a:close/>
                  <a:moveTo>
                    <a:pt x="21600" y="21600"/>
                  </a:moveTo>
                </a:path>
              </a:pathLst>
            </a:custGeom>
            <a:solidFill>
              <a:srgbClr val="ED6579"/>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6" name="AutoShape 6"/>
            <p:cNvSpPr>
              <a:spLocks/>
            </p:cNvSpPr>
            <p:nvPr/>
          </p:nvSpPr>
          <p:spPr bwMode="auto">
            <a:xfrm>
              <a:off x="6438593" y="923072"/>
              <a:ext cx="682088" cy="3276964"/>
            </a:xfrm>
            <a:custGeom>
              <a:avLst/>
              <a:gdLst/>
              <a:ahLst/>
              <a:cxnLst/>
              <a:rect l="0" t="0" r="r" b="b"/>
              <a:pathLst>
                <a:path w="21600" h="21600">
                  <a:moveTo>
                    <a:pt x="21600" y="21600"/>
                  </a:moveTo>
                  <a:lnTo>
                    <a:pt x="0" y="21600"/>
                  </a:lnTo>
                  <a:lnTo>
                    <a:pt x="0" y="2496"/>
                  </a:lnTo>
                  <a:lnTo>
                    <a:pt x="10755" y="0"/>
                  </a:lnTo>
                  <a:lnTo>
                    <a:pt x="21600" y="2496"/>
                  </a:lnTo>
                  <a:close/>
                  <a:moveTo>
                    <a:pt x="21600" y="21600"/>
                  </a:moveTo>
                </a:path>
              </a:pathLst>
            </a:custGeom>
            <a:solidFill>
              <a:srgbClr val="183A5D"/>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sz="2400" dirty="0"/>
            </a:p>
          </p:txBody>
        </p:sp>
      </p:grpSp>
      <p:sp>
        <p:nvSpPr>
          <p:cNvPr id="2" name="文本框 1"/>
          <p:cNvSpPr txBox="1"/>
          <p:nvPr/>
        </p:nvSpPr>
        <p:spPr>
          <a:xfrm>
            <a:off x="471055" y="1064382"/>
            <a:ext cx="7600049" cy="1200329"/>
          </a:xfrm>
          <a:prstGeom prst="rect">
            <a:avLst/>
          </a:prstGeom>
          <a:noFill/>
        </p:spPr>
        <p:txBody>
          <a:bodyPr wrap="square" rtlCol="0">
            <a:spAutoFit/>
          </a:bodyPr>
          <a:lstStyle/>
          <a:p>
            <a:pPr algn="ctr"/>
            <a:r>
              <a:rPr lang="en-US" altLang="zh-CN" sz="3600" b="1" dirty="0">
                <a:solidFill>
                  <a:srgbClr val="183A5D"/>
                </a:solidFill>
                <a:latin typeface="微软雅黑" panose="020B0503020204020204" pitchFamily="34" charset="-122"/>
                <a:ea typeface="微软雅黑" panose="020B0503020204020204" pitchFamily="34" charset="-122"/>
              </a:rPr>
              <a:t>Marketing Campaigns of a Portuguese Banking Institution</a:t>
            </a:r>
            <a:endParaRPr lang="zh-CN" altLang="en-US" sz="3600" b="1" dirty="0">
              <a:solidFill>
                <a:srgbClr val="183A5D"/>
              </a:solidFill>
              <a:latin typeface="微软雅黑" panose="020B0503020204020204" pitchFamily="34" charset="-122"/>
              <a:ea typeface="微软雅黑" panose="020B0503020204020204" pitchFamily="34" charset="-122"/>
            </a:endParaRPr>
          </a:p>
        </p:txBody>
      </p:sp>
      <p:sp>
        <p:nvSpPr>
          <p:cNvPr id="9" name="Content Placeholder 2"/>
          <p:cNvSpPr txBox="1">
            <a:spLocks/>
          </p:cNvSpPr>
          <p:nvPr/>
        </p:nvSpPr>
        <p:spPr>
          <a:xfrm>
            <a:off x="735390" y="3231378"/>
            <a:ext cx="5555682" cy="27814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latin typeface="Calibri" panose="020F0502020204030204" pitchFamily="34" charset="0"/>
                <a:cs typeface="Calibri" panose="020F0502020204030204" pitchFamily="34" charset="0"/>
              </a:rPr>
              <a:t>ALY6020 81998 Predictive Analytics SEC 05 Spring 2020 CPS</a:t>
            </a:r>
            <a:endParaRPr lang="en-US" altLang="zh-CN" sz="1600" dirty="0">
              <a:solidFill>
                <a:schemeClr val="accent1">
                  <a:lumMod val="60000"/>
                  <a:lumOff val="40000"/>
                </a:schemeClr>
              </a:solidFill>
              <a:latin typeface="Calibri" panose="020F0502020204030204" pitchFamily="34" charset="0"/>
              <a:cs typeface="Calibri" panose="020F0502020204030204" pitchFamily="34" charset="0"/>
            </a:endParaRPr>
          </a:p>
          <a:p>
            <a:pPr marL="0" indent="0" algn="ctr">
              <a:buNone/>
            </a:pPr>
            <a:r>
              <a:rPr lang="en-US" altLang="zh-CN" sz="1600" dirty="0">
                <a:solidFill>
                  <a:schemeClr val="accent1">
                    <a:lumMod val="60000"/>
                    <a:lumOff val="40000"/>
                  </a:schemeClr>
                </a:solidFill>
                <a:latin typeface="Calibri" panose="020F0502020204030204" pitchFamily="34" charset="0"/>
                <a:cs typeface="Calibri" panose="020F0502020204030204" pitchFamily="34" charset="0"/>
              </a:rPr>
              <a:t>Final</a:t>
            </a:r>
            <a:r>
              <a:rPr lang="zh-CN" altLang="en-US" sz="1600" dirty="0">
                <a:solidFill>
                  <a:schemeClr val="accent1">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1">
                    <a:lumMod val="60000"/>
                    <a:lumOff val="40000"/>
                  </a:schemeClr>
                </a:solidFill>
                <a:latin typeface="Calibri" panose="020F0502020204030204" pitchFamily="34" charset="0"/>
                <a:cs typeface="Calibri" panose="020F0502020204030204" pitchFamily="34" charset="0"/>
              </a:rPr>
              <a:t>Presentation</a:t>
            </a:r>
          </a:p>
          <a:p>
            <a:pPr marL="0" indent="0" algn="ctr">
              <a:lnSpc>
                <a:spcPct val="250000"/>
              </a:lnSpc>
              <a:buNone/>
            </a:pPr>
            <a:r>
              <a:rPr lang="en-US" altLang="zh-CN" sz="1600" dirty="0">
                <a:solidFill>
                  <a:schemeClr val="accent1">
                    <a:lumMod val="75000"/>
                  </a:schemeClr>
                </a:solidFill>
                <a:latin typeface="Calibri" panose="020F0502020204030204" pitchFamily="34" charset="0"/>
                <a:cs typeface="Calibri" panose="020F0502020204030204" pitchFamily="34" charset="0"/>
              </a:rPr>
              <a:t>Group</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a:solidFill>
                  <a:schemeClr val="accent1">
                    <a:lumMod val="75000"/>
                  </a:schemeClr>
                </a:solidFill>
                <a:latin typeface="Calibri" panose="020F0502020204030204" pitchFamily="34" charset="0"/>
                <a:cs typeface="Calibri" panose="020F0502020204030204" pitchFamily="34" charset="0"/>
              </a:rPr>
              <a:t>Member:</a:t>
            </a:r>
            <a:r>
              <a:rPr lang="zh-CN" altLang="en-US" sz="1600" dirty="0">
                <a:solidFill>
                  <a:schemeClr val="accent1">
                    <a:lumMod val="75000"/>
                  </a:schemeClr>
                </a:solidFill>
                <a:latin typeface="Calibri" panose="020F0502020204030204" pitchFamily="34" charset="0"/>
                <a:cs typeface="Calibri" panose="020F0502020204030204" pitchFamily="34" charset="0"/>
              </a:rPr>
              <a:t> </a:t>
            </a:r>
            <a:endParaRPr lang="en-US" altLang="zh-CN" sz="1600" dirty="0">
              <a:solidFill>
                <a:schemeClr val="accent1">
                  <a:lumMod val="75000"/>
                </a:schemeClr>
              </a:solidFill>
              <a:latin typeface="Calibri" panose="020F0502020204030204" pitchFamily="34" charset="0"/>
              <a:cs typeface="Calibri" panose="020F0502020204030204" pitchFamily="34" charset="0"/>
            </a:endParaRP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Ronak</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a:solidFill>
                  <a:schemeClr val="accent1">
                    <a:lumMod val="75000"/>
                  </a:schemeClr>
                </a:solidFill>
                <a:latin typeface="Calibri" panose="020F0502020204030204" pitchFamily="34" charset="0"/>
                <a:cs typeface="Calibri" panose="020F0502020204030204" pitchFamily="34" charset="0"/>
              </a:rPr>
              <a:t>Somani,</a:t>
            </a: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Rui Wang,</a:t>
            </a: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Shreenidhi Pradeep Tarte</a:t>
            </a: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Bindu Mounika Vundrakonda</a:t>
            </a:r>
          </a:p>
        </p:txBody>
      </p:sp>
    </p:spTree>
    <p:extLst>
      <p:ext uri="{BB962C8B-B14F-4D97-AF65-F5344CB8AC3E}">
        <p14:creationId xmlns:p14="http://schemas.microsoft.com/office/powerpoint/2010/main" val="79286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ed Rectangle 12"/>
          <p:cNvSpPr/>
          <p:nvPr/>
        </p:nvSpPr>
        <p:spPr>
          <a:xfrm>
            <a:off x="6522836" y="895927"/>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665872" y="1084297"/>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3" name="Group 31"/>
          <p:cNvGrpSpPr/>
          <p:nvPr/>
        </p:nvGrpSpPr>
        <p:grpSpPr>
          <a:xfrm>
            <a:off x="7194037" y="693226"/>
            <a:ext cx="4073425" cy="745195"/>
            <a:chOff x="4826000" y="920370"/>
            <a:chExt cx="3055069" cy="558896"/>
          </a:xfrm>
        </p:grpSpPr>
        <p:sp>
          <p:nvSpPr>
            <p:cNvPr id="14" name="텍스트 개체 틀 2"/>
            <p:cNvSpPr txBox="1">
              <a:spLocks/>
            </p:cNvSpPr>
            <p:nvPr/>
          </p:nvSpPr>
          <p:spPr>
            <a:xfrm>
              <a:off x="4826000" y="1184742"/>
              <a:ext cx="2917171" cy="294524"/>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How educated are our clients?</a:t>
              </a:r>
              <a:endParaRPr lang="en-US" altLang="ko-KR" sz="1200" dirty="0">
                <a:solidFill>
                  <a:schemeClr val="bg1">
                    <a:lumMod val="50000"/>
                  </a:schemeClr>
                </a:solidFill>
                <a:latin typeface="Roboto condensed"/>
                <a:cs typeface="Roboto condensed"/>
              </a:endParaRPr>
            </a:p>
          </p:txBody>
        </p:sp>
        <p:sp>
          <p:nvSpPr>
            <p:cNvPr id="15"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Education status in people</a:t>
              </a:r>
            </a:p>
          </p:txBody>
        </p:sp>
      </p:grpSp>
      <p:sp>
        <p:nvSpPr>
          <p:cNvPr id="16" name="Rounded Rectangle 11"/>
          <p:cNvSpPr/>
          <p:nvPr/>
        </p:nvSpPr>
        <p:spPr>
          <a:xfrm>
            <a:off x="6581238" y="3578135"/>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728932" y="372405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grpSp>
        <p:nvGrpSpPr>
          <p:cNvPr id="44" name="Group 35">
            <a:extLst>
              <a:ext uri="{FF2B5EF4-FFF2-40B4-BE49-F238E27FC236}">
                <a16:creationId xmlns:a16="http://schemas.microsoft.com/office/drawing/2014/main" id="{1A8301A8-0FD1-BB44-8479-599D3ED17C96}"/>
              </a:ext>
            </a:extLst>
          </p:cNvPr>
          <p:cNvGrpSpPr/>
          <p:nvPr/>
        </p:nvGrpSpPr>
        <p:grpSpPr>
          <a:xfrm>
            <a:off x="7194037" y="3514690"/>
            <a:ext cx="4523051" cy="1414302"/>
            <a:chOff x="4826000" y="920370"/>
            <a:chExt cx="3055069" cy="836420"/>
          </a:xfrm>
        </p:grpSpPr>
        <p:sp>
          <p:nvSpPr>
            <p:cNvPr id="45" name="텍스트 개체 틀 2">
              <a:extLst>
                <a:ext uri="{FF2B5EF4-FFF2-40B4-BE49-F238E27FC236}">
                  <a16:creationId xmlns:a16="http://schemas.microsoft.com/office/drawing/2014/main" id="{87DE741F-0896-3943-9C81-CC9DC6FBA4FB}"/>
                </a:ext>
              </a:extLst>
            </p:cNvPr>
            <p:cNvSpPr txBox="1">
              <a:spLocks/>
            </p:cNvSpPr>
            <p:nvPr/>
          </p:nvSpPr>
          <p:spPr>
            <a:xfrm>
              <a:off x="4826000" y="1059467"/>
              <a:ext cx="3055069" cy="697323"/>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600" baseline="0">
                  <a:solidFill>
                    <a:schemeClr val="tx1">
                      <a:lumMod val="65000"/>
                      <a:lumOff val="35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endParaRPr lang="en-US" sz="1000" dirty="0"/>
            </a:p>
          </p:txBody>
        </p:sp>
        <p:sp>
          <p:nvSpPr>
            <p:cNvPr id="46" name="텍스트 개체 틀 2">
              <a:extLst>
                <a:ext uri="{FF2B5EF4-FFF2-40B4-BE49-F238E27FC236}">
                  <a16:creationId xmlns:a16="http://schemas.microsoft.com/office/drawing/2014/main" id="{8BB8F495-1BA6-7E44-9974-695D29E9B23B}"/>
                </a:ext>
              </a:extLst>
            </p:cNvPr>
            <p:cNvSpPr txBox="1">
              <a:spLocks/>
            </p:cNvSpPr>
            <p:nvPr/>
          </p:nvSpPr>
          <p:spPr>
            <a:xfrm>
              <a:off x="4826000" y="920370"/>
              <a:ext cx="3055069" cy="314465"/>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600" baseline="0">
                  <a:solidFill>
                    <a:schemeClr val="tx1">
                      <a:lumMod val="65000"/>
                      <a:lumOff val="35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just"/>
              <a:r>
                <a:rPr lang="en-US" altLang="zh-CN" dirty="0"/>
                <a:t>Distribution of loan default</a:t>
              </a:r>
            </a:p>
          </p:txBody>
        </p:sp>
      </p:grpSp>
      <p:sp>
        <p:nvSpPr>
          <p:cNvPr id="6" name="Rectangle 5">
            <a:extLst>
              <a:ext uri="{FF2B5EF4-FFF2-40B4-BE49-F238E27FC236}">
                <a16:creationId xmlns:a16="http://schemas.microsoft.com/office/drawing/2014/main" id="{8D095230-2846-8D49-9A34-F717CE633D45}"/>
              </a:ext>
            </a:extLst>
          </p:cNvPr>
          <p:cNvSpPr/>
          <p:nvPr/>
        </p:nvSpPr>
        <p:spPr>
          <a:xfrm>
            <a:off x="7264031" y="3892294"/>
            <a:ext cx="4335783" cy="276999"/>
          </a:xfrm>
          <a:prstGeom prst="rect">
            <a:avLst/>
          </a:prstGeom>
        </p:spPr>
        <p:txBody>
          <a:bodyPr wrap="square">
            <a:spAutoFit/>
          </a:bodyPr>
          <a:lstStyle/>
          <a:p>
            <a:pPr algn="just"/>
            <a:r>
              <a:rPr lang="en-US" sz="1200" dirty="0">
                <a:solidFill>
                  <a:schemeClr val="bg1">
                    <a:lumMod val="50000"/>
                  </a:schemeClr>
                </a:solidFill>
              </a:rPr>
              <a:t>This is to check how many people actually default on their loan. </a:t>
            </a:r>
          </a:p>
        </p:txBody>
      </p:sp>
      <p:pic>
        <p:nvPicPr>
          <p:cNvPr id="47" name="Picture 46" descr="A screenshot of a cell phone&#10;&#10;Description automatically generated">
            <a:extLst>
              <a:ext uri="{FF2B5EF4-FFF2-40B4-BE49-F238E27FC236}">
                <a16:creationId xmlns:a16="http://schemas.microsoft.com/office/drawing/2014/main" id="{2B06A2A2-C401-5544-9DBA-9C9EC174CE2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89964" y="1468532"/>
            <a:ext cx="5632161" cy="914400"/>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CC728608-7C1F-4B4C-95B4-6F9F201E0A03}"/>
              </a:ext>
            </a:extLst>
          </p:cNvPr>
          <p:cNvPicPr/>
          <p:nvPr/>
        </p:nvPicPr>
        <p:blipFill>
          <a:blip r:embed="rId3">
            <a:extLst>
              <a:ext uri="{28A0092B-C50C-407E-A947-70E740481C1C}">
                <a14:useLocalDpi xmlns:a14="http://schemas.microsoft.com/office/drawing/2010/main" val="0"/>
              </a:ext>
            </a:extLst>
          </a:blip>
          <a:stretch>
            <a:fillRect/>
          </a:stretch>
        </p:blipFill>
        <p:spPr>
          <a:xfrm>
            <a:off x="174175" y="902869"/>
            <a:ext cx="5507471" cy="2451902"/>
          </a:xfrm>
          <a:prstGeom prst="rect">
            <a:avLst/>
          </a:prstGeom>
        </p:spPr>
      </p:pic>
      <p:sp>
        <p:nvSpPr>
          <p:cNvPr id="49" name="텍스트 개체 틀 2">
            <a:extLst>
              <a:ext uri="{FF2B5EF4-FFF2-40B4-BE49-F238E27FC236}">
                <a16:creationId xmlns:a16="http://schemas.microsoft.com/office/drawing/2014/main" id="{10F0695C-E9A2-D049-9113-8FAD891A419E}"/>
              </a:ext>
            </a:extLst>
          </p:cNvPr>
          <p:cNvSpPr txBox="1">
            <a:spLocks/>
          </p:cNvSpPr>
          <p:nvPr/>
        </p:nvSpPr>
        <p:spPr>
          <a:xfrm>
            <a:off x="7194037" y="2398033"/>
            <a:ext cx="4581166" cy="95673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chemeClr val="accent2"/>
                </a:solidFill>
                <a:latin typeface="Roboto condensed"/>
                <a:cs typeface="Roboto condensed"/>
              </a:rPr>
              <a:t>From the plot,  we can assume that clients who are more educated and have more experience are most likely to be subscribed for the bank term deposit as compared to less educated clients.</a:t>
            </a:r>
          </a:p>
        </p:txBody>
      </p:sp>
      <p:pic>
        <p:nvPicPr>
          <p:cNvPr id="50" name="Picture 49">
            <a:extLst>
              <a:ext uri="{FF2B5EF4-FFF2-40B4-BE49-F238E27FC236}">
                <a16:creationId xmlns:a16="http://schemas.microsoft.com/office/drawing/2014/main" id="{4267C12E-3580-A844-B68A-55D4EED98D23}"/>
              </a:ext>
            </a:extLst>
          </p:cNvPr>
          <p:cNvPicPr/>
          <p:nvPr/>
        </p:nvPicPr>
        <p:blipFill>
          <a:blip r:embed="rId4">
            <a:extLst>
              <a:ext uri="{28A0092B-C50C-407E-A947-70E740481C1C}">
                <a14:useLocalDpi xmlns:a14="http://schemas.microsoft.com/office/drawing/2010/main" val="0"/>
              </a:ext>
            </a:extLst>
          </a:blip>
          <a:stretch>
            <a:fillRect/>
          </a:stretch>
        </p:blipFill>
        <p:spPr>
          <a:xfrm>
            <a:off x="6289963" y="4165562"/>
            <a:ext cx="5632161" cy="787400"/>
          </a:xfrm>
          <a:prstGeom prst="rect">
            <a:avLst/>
          </a:prstGeom>
        </p:spPr>
      </p:pic>
      <p:sp>
        <p:nvSpPr>
          <p:cNvPr id="51" name="텍스트 개체 틀 2">
            <a:extLst>
              <a:ext uri="{FF2B5EF4-FFF2-40B4-BE49-F238E27FC236}">
                <a16:creationId xmlns:a16="http://schemas.microsoft.com/office/drawing/2014/main" id="{F09EA792-9267-F547-B14D-4BD9D3D5EAE4}"/>
              </a:ext>
            </a:extLst>
          </p:cNvPr>
          <p:cNvSpPr txBox="1">
            <a:spLocks/>
          </p:cNvSpPr>
          <p:nvPr/>
        </p:nvSpPr>
        <p:spPr>
          <a:xfrm>
            <a:off x="7194037" y="5048135"/>
            <a:ext cx="4581166" cy="95673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chemeClr val="accent2"/>
                </a:solidFill>
                <a:latin typeface="Roboto condensed"/>
                <a:cs typeface="Roboto condensed"/>
              </a:rPr>
              <a:t>From the graph, we can see that very few people default. This is a good indication for the bank as there will not be a problem in processing payments from the bank’s end.</a:t>
            </a:r>
          </a:p>
        </p:txBody>
      </p:sp>
      <p:pic>
        <p:nvPicPr>
          <p:cNvPr id="52" name="Picture 51" descr="A screenshot of a cell phone&#10;&#10;Description automatically generated">
            <a:extLst>
              <a:ext uri="{FF2B5EF4-FFF2-40B4-BE49-F238E27FC236}">
                <a16:creationId xmlns:a16="http://schemas.microsoft.com/office/drawing/2014/main" id="{ADCA34B0-D7B9-8941-98AE-93CC3D60B7F9}"/>
              </a:ext>
            </a:extLst>
          </p:cNvPr>
          <p:cNvPicPr/>
          <p:nvPr/>
        </p:nvPicPr>
        <p:blipFill>
          <a:blip r:embed="rId5">
            <a:extLst>
              <a:ext uri="{28A0092B-C50C-407E-A947-70E740481C1C}">
                <a14:useLocalDpi xmlns:a14="http://schemas.microsoft.com/office/drawing/2010/main" val="0"/>
              </a:ext>
            </a:extLst>
          </a:blip>
          <a:stretch>
            <a:fillRect/>
          </a:stretch>
        </p:blipFill>
        <p:spPr>
          <a:xfrm>
            <a:off x="350319" y="3328294"/>
            <a:ext cx="5397102" cy="2961669"/>
          </a:xfrm>
          <a:prstGeom prst="rect">
            <a:avLst/>
          </a:prstGeom>
        </p:spPr>
      </p:pic>
    </p:spTree>
    <p:extLst>
      <p:ext uri="{BB962C8B-B14F-4D97-AF65-F5344CB8AC3E}">
        <p14:creationId xmlns:p14="http://schemas.microsoft.com/office/powerpoint/2010/main" val="386705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 Data Analysis</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TWO</a:t>
            </a:r>
            <a:endParaRPr lang="zh-CN" altLang="en-US" sz="2000" dirty="0"/>
          </a:p>
        </p:txBody>
      </p:sp>
      <p:sp>
        <p:nvSpPr>
          <p:cNvPr id="16" name="Rounded Rectangle 11"/>
          <p:cNvSpPr/>
          <p:nvPr/>
        </p:nvSpPr>
        <p:spPr>
          <a:xfrm>
            <a:off x="6276109" y="849736"/>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435462" y="1000600"/>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1" name="Group 35"/>
          <p:cNvGrpSpPr/>
          <p:nvPr/>
        </p:nvGrpSpPr>
        <p:grpSpPr>
          <a:xfrm>
            <a:off x="7005725" y="742013"/>
            <a:ext cx="4637613" cy="1834932"/>
            <a:chOff x="4826000" y="920370"/>
            <a:chExt cx="3055069" cy="610544"/>
          </a:xfrm>
        </p:grpSpPr>
        <p:sp>
          <p:nvSpPr>
            <p:cNvPr id="22" name="텍스트 개체 틀 2"/>
            <p:cNvSpPr txBox="1">
              <a:spLocks/>
            </p:cNvSpPr>
            <p:nvPr/>
          </p:nvSpPr>
          <p:spPr>
            <a:xfrm>
              <a:off x="4826000" y="1087657"/>
              <a:ext cx="3055069" cy="443257"/>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This plot shows the distribution of output variable. From the plot we can see that most of the data falls under the category “no”. Which means that a person doesn’t subscribe to a term deposit with the bank.</a:t>
              </a:r>
            </a:p>
          </p:txBody>
        </p:sp>
        <p:sp>
          <p:nvSpPr>
            <p:cNvPr id="23" name="텍스트 개체 틀 2"/>
            <p:cNvSpPr txBox="1">
              <a:spLocks/>
            </p:cNvSpPr>
            <p:nvPr/>
          </p:nvSpPr>
          <p:spPr>
            <a:xfrm>
              <a:off x="4826000" y="920370"/>
              <a:ext cx="2683405" cy="16728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800" dirty="0">
                  <a:solidFill>
                    <a:schemeClr val="tx1">
                      <a:lumMod val="65000"/>
                      <a:lumOff val="35000"/>
                    </a:schemeClr>
                  </a:solidFill>
                  <a:latin typeface="Roboto condensed"/>
                  <a:cs typeface="Roboto condensed"/>
                </a:rPr>
                <a:t>Distribution of output variable – y</a:t>
              </a:r>
            </a:p>
          </p:txBody>
        </p:sp>
      </p:grpSp>
      <p:pic>
        <p:nvPicPr>
          <p:cNvPr id="29" name="Picture 28" descr="A screenshot of a cell phone&#10;&#10;Description automatically generated">
            <a:extLst>
              <a:ext uri="{FF2B5EF4-FFF2-40B4-BE49-F238E27FC236}">
                <a16:creationId xmlns:a16="http://schemas.microsoft.com/office/drawing/2014/main" id="{6C64D688-20EF-E14C-AE64-5EBD947EBA6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76109" y="2250546"/>
            <a:ext cx="5727447" cy="1219398"/>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F62E382D-D3FF-DE45-B4E6-47574C265ABA}"/>
              </a:ext>
            </a:extLst>
          </p:cNvPr>
          <p:cNvPicPr/>
          <p:nvPr/>
        </p:nvPicPr>
        <p:blipFill>
          <a:blip r:embed="rId3">
            <a:extLst>
              <a:ext uri="{28A0092B-C50C-407E-A947-70E740481C1C}">
                <a14:useLocalDpi xmlns:a14="http://schemas.microsoft.com/office/drawing/2010/main" val="0"/>
              </a:ext>
            </a:extLst>
          </a:blip>
          <a:stretch>
            <a:fillRect/>
          </a:stretch>
        </p:blipFill>
        <p:spPr>
          <a:xfrm>
            <a:off x="237067" y="849736"/>
            <a:ext cx="4922212" cy="3150820"/>
          </a:xfrm>
          <a:prstGeom prst="rect">
            <a:avLst/>
          </a:prstGeom>
        </p:spPr>
      </p:pic>
      <p:sp>
        <p:nvSpPr>
          <p:cNvPr id="35" name="Rounded Rectangle 12">
            <a:extLst>
              <a:ext uri="{FF2B5EF4-FFF2-40B4-BE49-F238E27FC236}">
                <a16:creationId xmlns:a16="http://schemas.microsoft.com/office/drawing/2014/main" id="{DB9BF85E-BD93-4E4E-9E39-550BB5E6300F}"/>
              </a:ext>
            </a:extLst>
          </p:cNvPr>
          <p:cNvSpPr/>
          <p:nvPr/>
        </p:nvSpPr>
        <p:spPr>
          <a:xfrm>
            <a:off x="6275105" y="3989325"/>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6" name="Group 14">
            <a:extLst>
              <a:ext uri="{FF2B5EF4-FFF2-40B4-BE49-F238E27FC236}">
                <a16:creationId xmlns:a16="http://schemas.microsoft.com/office/drawing/2014/main" id="{ECC69BDE-3A4B-AE48-BDD9-3FCC7F515FF2}"/>
              </a:ext>
            </a:extLst>
          </p:cNvPr>
          <p:cNvGrpSpPr/>
          <p:nvPr/>
        </p:nvGrpSpPr>
        <p:grpSpPr>
          <a:xfrm>
            <a:off x="6418141" y="4177695"/>
            <a:ext cx="249029" cy="157960"/>
            <a:chOff x="6351" y="0"/>
            <a:chExt cx="490538" cy="311150"/>
          </a:xfrm>
          <a:solidFill>
            <a:schemeClr val="bg1"/>
          </a:solidFill>
        </p:grpSpPr>
        <p:sp>
          <p:nvSpPr>
            <p:cNvPr id="38" name="Freeform 144">
              <a:extLst>
                <a:ext uri="{FF2B5EF4-FFF2-40B4-BE49-F238E27FC236}">
                  <a16:creationId xmlns:a16="http://schemas.microsoft.com/office/drawing/2014/main" id="{7DD34B04-A3D5-E643-AD02-C55B6B579242}"/>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9" name="Freeform 145">
              <a:extLst>
                <a:ext uri="{FF2B5EF4-FFF2-40B4-BE49-F238E27FC236}">
                  <a16:creationId xmlns:a16="http://schemas.microsoft.com/office/drawing/2014/main" id="{09AE4C34-55A7-274B-BEC3-4A5BB16F2205}"/>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46">
              <a:extLst>
                <a:ext uri="{FF2B5EF4-FFF2-40B4-BE49-F238E27FC236}">
                  <a16:creationId xmlns:a16="http://schemas.microsoft.com/office/drawing/2014/main" id="{7A02A081-A0F8-B741-9988-477F6700A49E}"/>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3" name="텍스트 개체 틀 2">
            <a:extLst>
              <a:ext uri="{FF2B5EF4-FFF2-40B4-BE49-F238E27FC236}">
                <a16:creationId xmlns:a16="http://schemas.microsoft.com/office/drawing/2014/main" id="{9E17778C-AD66-6A4F-83A0-F813285D5C39}"/>
              </a:ext>
            </a:extLst>
          </p:cNvPr>
          <p:cNvSpPr txBox="1">
            <a:spLocks/>
          </p:cNvSpPr>
          <p:nvPr/>
        </p:nvSpPr>
        <p:spPr>
          <a:xfrm>
            <a:off x="6953240" y="3952872"/>
            <a:ext cx="4690098" cy="688401"/>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Observing whether clients having housing loans subscribe for term deposit or not.</a:t>
            </a:r>
          </a:p>
        </p:txBody>
      </p:sp>
      <p:sp>
        <p:nvSpPr>
          <p:cNvPr id="44" name="텍스트 개체 틀 2">
            <a:extLst>
              <a:ext uri="{FF2B5EF4-FFF2-40B4-BE49-F238E27FC236}">
                <a16:creationId xmlns:a16="http://schemas.microsoft.com/office/drawing/2014/main" id="{45D9EB72-F0B0-EF43-B2A8-A5A8B2B7F142}"/>
              </a:ext>
            </a:extLst>
          </p:cNvPr>
          <p:cNvSpPr txBox="1">
            <a:spLocks/>
          </p:cNvSpPr>
          <p:nvPr/>
        </p:nvSpPr>
        <p:spPr>
          <a:xfrm>
            <a:off x="7005725" y="5509801"/>
            <a:ext cx="4997829" cy="1096640"/>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From the bar-plot we can state that, clients who don’t have housing loans are more inclined towards subscribing term-deposit as compared to clients who have housing loans. </a:t>
            </a:r>
          </a:p>
        </p:txBody>
      </p:sp>
      <p:pic>
        <p:nvPicPr>
          <p:cNvPr id="45" name="Picture 44">
            <a:extLst>
              <a:ext uri="{FF2B5EF4-FFF2-40B4-BE49-F238E27FC236}">
                <a16:creationId xmlns:a16="http://schemas.microsoft.com/office/drawing/2014/main" id="{D6476944-09BF-CC4D-8780-F424F764B2AE}"/>
              </a:ext>
            </a:extLst>
          </p:cNvPr>
          <p:cNvPicPr/>
          <p:nvPr/>
        </p:nvPicPr>
        <p:blipFill>
          <a:blip r:embed="rId4">
            <a:extLst>
              <a:ext uri="{28A0092B-C50C-407E-A947-70E740481C1C}">
                <a14:useLocalDpi xmlns:a14="http://schemas.microsoft.com/office/drawing/2010/main" val="0"/>
              </a:ext>
            </a:extLst>
          </a:blip>
          <a:stretch>
            <a:fillRect/>
          </a:stretch>
        </p:blipFill>
        <p:spPr>
          <a:xfrm>
            <a:off x="6275104" y="4722722"/>
            <a:ext cx="5728451" cy="658070"/>
          </a:xfrm>
          <a:prstGeom prst="rect">
            <a:avLst/>
          </a:prstGeom>
        </p:spPr>
      </p:pic>
      <p:pic>
        <p:nvPicPr>
          <p:cNvPr id="46" name="Picture 45" descr="A screenshot of a cell phone&#10;&#10;Description automatically generated">
            <a:extLst>
              <a:ext uri="{FF2B5EF4-FFF2-40B4-BE49-F238E27FC236}">
                <a16:creationId xmlns:a16="http://schemas.microsoft.com/office/drawing/2014/main" id="{5C14FB0A-49C5-4048-A714-3D79406D00DB}"/>
              </a:ext>
            </a:extLst>
          </p:cNvPr>
          <p:cNvPicPr/>
          <p:nvPr/>
        </p:nvPicPr>
        <p:blipFill>
          <a:blip r:embed="rId5">
            <a:extLst>
              <a:ext uri="{28A0092B-C50C-407E-A947-70E740481C1C}">
                <a14:useLocalDpi xmlns:a14="http://schemas.microsoft.com/office/drawing/2010/main" val="0"/>
              </a:ext>
            </a:extLst>
          </a:blip>
          <a:stretch>
            <a:fillRect/>
          </a:stretch>
        </p:blipFill>
        <p:spPr>
          <a:xfrm>
            <a:off x="548662" y="4157065"/>
            <a:ext cx="4997828" cy="2326861"/>
          </a:xfrm>
          <a:prstGeom prst="rect">
            <a:avLst/>
          </a:prstGeom>
        </p:spPr>
      </p:pic>
    </p:spTree>
    <p:extLst>
      <p:ext uri="{BB962C8B-B14F-4D97-AF65-F5344CB8AC3E}">
        <p14:creationId xmlns:p14="http://schemas.microsoft.com/office/powerpoint/2010/main" val="353893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12" name="텍스트 개체 틀 2"/>
          <p:cNvSpPr txBox="1">
            <a:spLocks/>
          </p:cNvSpPr>
          <p:nvPr/>
        </p:nvSpPr>
        <p:spPr>
          <a:xfrm>
            <a:off x="5770616" y="952391"/>
            <a:ext cx="6023281" cy="47297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Age Distribution</a:t>
            </a:r>
          </a:p>
        </p:txBody>
      </p:sp>
      <p:sp>
        <p:nvSpPr>
          <p:cNvPr id="39" name="텍스트 개체 틀 2"/>
          <p:cNvSpPr txBox="1">
            <a:spLocks/>
          </p:cNvSpPr>
          <p:nvPr/>
        </p:nvSpPr>
        <p:spPr>
          <a:xfrm>
            <a:off x="5930128" y="3807354"/>
            <a:ext cx="5714802"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Observing the client subscribed term deposit or not based on age.</a:t>
            </a:r>
          </a:p>
        </p:txBody>
      </p:sp>
      <p:sp>
        <p:nvSpPr>
          <p:cNvPr id="32" name="텍스트 개체 틀 2">
            <a:extLst>
              <a:ext uri="{FF2B5EF4-FFF2-40B4-BE49-F238E27FC236}">
                <a16:creationId xmlns:a16="http://schemas.microsoft.com/office/drawing/2014/main" id="{E6A53B98-9C25-3D4A-8EC8-C8BAFC80DC4E}"/>
              </a:ext>
            </a:extLst>
          </p:cNvPr>
          <p:cNvSpPr txBox="1">
            <a:spLocks/>
          </p:cNvSpPr>
          <p:nvPr/>
        </p:nvSpPr>
        <p:spPr>
          <a:xfrm>
            <a:off x="5770616" y="2953341"/>
            <a:ext cx="6023281"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The bulk of clients are between the ages of 33 (1st Quartile) and 48 (3rd Quartile) with mean lying on 41 visualized on the histogram with red vertical line. Moreover, we can see outliers above the age of 65. </a:t>
            </a:r>
          </a:p>
        </p:txBody>
      </p:sp>
      <p:sp>
        <p:nvSpPr>
          <p:cNvPr id="35" name="텍스트 개체 틀 2">
            <a:extLst>
              <a:ext uri="{FF2B5EF4-FFF2-40B4-BE49-F238E27FC236}">
                <a16:creationId xmlns:a16="http://schemas.microsoft.com/office/drawing/2014/main" id="{07B38D96-728A-074E-BD4A-46F723B6FB28}"/>
              </a:ext>
            </a:extLst>
          </p:cNvPr>
          <p:cNvSpPr txBox="1">
            <a:spLocks/>
          </p:cNvSpPr>
          <p:nvPr/>
        </p:nvSpPr>
        <p:spPr>
          <a:xfrm>
            <a:off x="5770617" y="5178318"/>
            <a:ext cx="6023280" cy="106256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Most clients that subscribe are between age 25 to 45. Mean age for all clients is above 40 years of age. Also, we can observe the sharp drop of clients above age 60.</a:t>
            </a:r>
          </a:p>
        </p:txBody>
      </p:sp>
      <p:sp>
        <p:nvSpPr>
          <p:cNvPr id="45" name="Rounded Rectangle 44">
            <a:extLst>
              <a:ext uri="{FF2B5EF4-FFF2-40B4-BE49-F238E27FC236}">
                <a16:creationId xmlns:a16="http://schemas.microsoft.com/office/drawing/2014/main" id="{549C03DA-0252-EE4F-9EE9-26A77BB0EE13}"/>
              </a:ext>
            </a:extLst>
          </p:cNvPr>
          <p:cNvSpPr/>
          <p:nvPr/>
        </p:nvSpPr>
        <p:spPr>
          <a:xfrm>
            <a:off x="5201675" y="921327"/>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6" name="Group 14">
            <a:extLst>
              <a:ext uri="{FF2B5EF4-FFF2-40B4-BE49-F238E27FC236}">
                <a16:creationId xmlns:a16="http://schemas.microsoft.com/office/drawing/2014/main" id="{5CAABD38-0735-5E49-AE7B-4BECBB826D92}"/>
              </a:ext>
            </a:extLst>
          </p:cNvPr>
          <p:cNvGrpSpPr/>
          <p:nvPr/>
        </p:nvGrpSpPr>
        <p:grpSpPr>
          <a:xfrm>
            <a:off x="5344709" y="1100035"/>
            <a:ext cx="249029" cy="157960"/>
            <a:chOff x="6351" y="0"/>
            <a:chExt cx="490538" cy="311150"/>
          </a:xfrm>
          <a:solidFill>
            <a:schemeClr val="bg1"/>
          </a:solidFill>
        </p:grpSpPr>
        <p:sp>
          <p:nvSpPr>
            <p:cNvPr id="47" name="Freeform 144">
              <a:extLst>
                <a:ext uri="{FF2B5EF4-FFF2-40B4-BE49-F238E27FC236}">
                  <a16:creationId xmlns:a16="http://schemas.microsoft.com/office/drawing/2014/main" id="{2C45F505-02FC-2948-B35A-374B72D399C6}"/>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8" name="Freeform 145">
              <a:extLst>
                <a:ext uri="{FF2B5EF4-FFF2-40B4-BE49-F238E27FC236}">
                  <a16:creationId xmlns:a16="http://schemas.microsoft.com/office/drawing/2014/main" id="{747F1B21-6815-6348-BDC9-B57D96A03703}"/>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9" name="Freeform 146">
              <a:extLst>
                <a:ext uri="{FF2B5EF4-FFF2-40B4-BE49-F238E27FC236}">
                  <a16:creationId xmlns:a16="http://schemas.microsoft.com/office/drawing/2014/main" id="{48177BC9-B6C8-CA4F-8C60-00EDBAECAB45}"/>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50" name="Rounded Rectangle 11">
            <a:extLst>
              <a:ext uri="{FF2B5EF4-FFF2-40B4-BE49-F238E27FC236}">
                <a16:creationId xmlns:a16="http://schemas.microsoft.com/office/drawing/2014/main" id="{416871A3-8C94-5649-B017-3252D4346BE7}"/>
              </a:ext>
            </a:extLst>
          </p:cNvPr>
          <p:cNvSpPr/>
          <p:nvPr/>
        </p:nvSpPr>
        <p:spPr>
          <a:xfrm>
            <a:off x="5207810" y="3909415"/>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51" name="Group 18">
            <a:extLst>
              <a:ext uri="{FF2B5EF4-FFF2-40B4-BE49-F238E27FC236}">
                <a16:creationId xmlns:a16="http://schemas.microsoft.com/office/drawing/2014/main" id="{DCB8CCE7-CDF0-C741-9E7D-52107447C8D2}"/>
              </a:ext>
            </a:extLst>
          </p:cNvPr>
          <p:cNvGrpSpPr/>
          <p:nvPr/>
        </p:nvGrpSpPr>
        <p:grpSpPr>
          <a:xfrm>
            <a:off x="5356997" y="4055386"/>
            <a:ext cx="231708" cy="231708"/>
            <a:chOff x="6350" y="4763"/>
            <a:chExt cx="492125" cy="492125"/>
          </a:xfrm>
          <a:solidFill>
            <a:schemeClr val="bg1"/>
          </a:solidFill>
        </p:grpSpPr>
        <p:sp>
          <p:nvSpPr>
            <p:cNvPr id="52" name="Freeform 156">
              <a:extLst>
                <a:ext uri="{FF2B5EF4-FFF2-40B4-BE49-F238E27FC236}">
                  <a16:creationId xmlns:a16="http://schemas.microsoft.com/office/drawing/2014/main" id="{CBE43739-80A5-854C-9CFC-8A338B63BFA7}"/>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3" name="Freeform 157">
              <a:extLst>
                <a:ext uri="{FF2B5EF4-FFF2-40B4-BE49-F238E27FC236}">
                  <a16:creationId xmlns:a16="http://schemas.microsoft.com/office/drawing/2014/main" id="{0AC245C9-81E1-FF4A-A88C-EB05BFFA9529}"/>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4" name="Freeform 158">
              <a:extLst>
                <a:ext uri="{FF2B5EF4-FFF2-40B4-BE49-F238E27FC236}">
                  <a16:creationId xmlns:a16="http://schemas.microsoft.com/office/drawing/2014/main" id="{ED3CACD8-D8AD-C54A-A909-74D4E1E10722}"/>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5" name="Picture 24" descr="A close up of a device&#10;&#10;Description automatically generated">
            <a:extLst>
              <a:ext uri="{FF2B5EF4-FFF2-40B4-BE49-F238E27FC236}">
                <a16:creationId xmlns:a16="http://schemas.microsoft.com/office/drawing/2014/main" id="{1FA5A2D1-155E-044E-86DE-C540E3E15EDE}"/>
              </a:ext>
            </a:extLst>
          </p:cNvPr>
          <p:cNvPicPr/>
          <p:nvPr/>
        </p:nvPicPr>
        <p:blipFill>
          <a:blip r:embed="rId2">
            <a:extLst>
              <a:ext uri="{28A0092B-C50C-407E-A947-70E740481C1C}">
                <a14:useLocalDpi xmlns:a14="http://schemas.microsoft.com/office/drawing/2010/main" val="0"/>
              </a:ext>
            </a:extLst>
          </a:blip>
          <a:stretch>
            <a:fillRect/>
          </a:stretch>
        </p:blipFill>
        <p:spPr>
          <a:xfrm>
            <a:off x="237067" y="1100035"/>
            <a:ext cx="4821572" cy="243276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BB083B57-2B09-1A4D-8C70-7EC06FBBD136}"/>
              </a:ext>
            </a:extLst>
          </p:cNvPr>
          <p:cNvPicPr/>
          <p:nvPr/>
        </p:nvPicPr>
        <p:blipFill>
          <a:blip r:embed="rId3">
            <a:extLst>
              <a:ext uri="{28A0092B-C50C-407E-A947-70E740481C1C}">
                <a14:useLocalDpi xmlns:a14="http://schemas.microsoft.com/office/drawing/2010/main" val="0"/>
              </a:ext>
            </a:extLst>
          </a:blip>
          <a:stretch>
            <a:fillRect/>
          </a:stretch>
        </p:blipFill>
        <p:spPr>
          <a:xfrm>
            <a:off x="5736774" y="1582366"/>
            <a:ext cx="5693226" cy="1366219"/>
          </a:xfrm>
          <a:prstGeom prst="rect">
            <a:avLst/>
          </a:prstGeom>
        </p:spPr>
      </p:pic>
      <p:pic>
        <p:nvPicPr>
          <p:cNvPr id="27" name="Picture 26">
            <a:extLst>
              <a:ext uri="{FF2B5EF4-FFF2-40B4-BE49-F238E27FC236}">
                <a16:creationId xmlns:a16="http://schemas.microsoft.com/office/drawing/2014/main" id="{01B3AD6C-340B-2A42-BA15-8DA4F3C56BF4}"/>
              </a:ext>
            </a:extLst>
          </p:cNvPr>
          <p:cNvPicPr/>
          <p:nvPr/>
        </p:nvPicPr>
        <p:blipFill>
          <a:blip r:embed="rId4">
            <a:extLst>
              <a:ext uri="{28A0092B-C50C-407E-A947-70E740481C1C}">
                <a14:useLocalDpi xmlns:a14="http://schemas.microsoft.com/office/drawing/2010/main" val="0"/>
              </a:ext>
            </a:extLst>
          </a:blip>
          <a:stretch>
            <a:fillRect/>
          </a:stretch>
        </p:blipFill>
        <p:spPr>
          <a:xfrm>
            <a:off x="5960787" y="4446054"/>
            <a:ext cx="5833110" cy="745490"/>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0375C3B8-8046-0D42-B679-A328BDDF23F7}"/>
              </a:ext>
            </a:extLst>
          </p:cNvPr>
          <p:cNvPicPr/>
          <p:nvPr/>
        </p:nvPicPr>
        <p:blipFill>
          <a:blip r:embed="rId5">
            <a:extLst>
              <a:ext uri="{28A0092B-C50C-407E-A947-70E740481C1C}">
                <a14:useLocalDpi xmlns:a14="http://schemas.microsoft.com/office/drawing/2010/main" val="0"/>
              </a:ext>
            </a:extLst>
          </a:blip>
          <a:stretch>
            <a:fillRect/>
          </a:stretch>
        </p:blipFill>
        <p:spPr>
          <a:xfrm>
            <a:off x="237067" y="3681413"/>
            <a:ext cx="4816539" cy="2902685"/>
          </a:xfrm>
          <a:prstGeom prst="rect">
            <a:avLst/>
          </a:prstGeom>
        </p:spPr>
      </p:pic>
    </p:spTree>
    <p:extLst>
      <p:ext uri="{BB962C8B-B14F-4D97-AF65-F5344CB8AC3E}">
        <p14:creationId xmlns:p14="http://schemas.microsoft.com/office/powerpoint/2010/main" val="2468152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39" name="텍스트 개체 틀 2"/>
          <p:cNvSpPr txBox="1">
            <a:spLocks/>
          </p:cNvSpPr>
          <p:nvPr/>
        </p:nvSpPr>
        <p:spPr>
          <a:xfrm>
            <a:off x="1123372" y="4654428"/>
            <a:ext cx="5714802"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Observing whether clients having balance loans subscribe for term deposit or not.</a:t>
            </a:r>
          </a:p>
        </p:txBody>
      </p:sp>
      <p:sp>
        <p:nvSpPr>
          <p:cNvPr id="35" name="텍스트 개체 틀 2">
            <a:extLst>
              <a:ext uri="{FF2B5EF4-FFF2-40B4-BE49-F238E27FC236}">
                <a16:creationId xmlns:a16="http://schemas.microsoft.com/office/drawing/2014/main" id="{07B38D96-728A-074E-BD4A-46F723B6FB28}"/>
              </a:ext>
            </a:extLst>
          </p:cNvPr>
          <p:cNvSpPr txBox="1">
            <a:spLocks/>
          </p:cNvSpPr>
          <p:nvPr/>
        </p:nvSpPr>
        <p:spPr>
          <a:xfrm>
            <a:off x="5482935" y="6141817"/>
            <a:ext cx="6490855" cy="52572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Clients with high balance are usually unwilling to subscribe the term deposit. However, customers with low balance loans are usually willing to subscribe the bank term deposit.</a:t>
            </a:r>
          </a:p>
        </p:txBody>
      </p:sp>
      <p:sp>
        <p:nvSpPr>
          <p:cNvPr id="50" name="Rounded Rectangle 11">
            <a:extLst>
              <a:ext uri="{FF2B5EF4-FFF2-40B4-BE49-F238E27FC236}">
                <a16:creationId xmlns:a16="http://schemas.microsoft.com/office/drawing/2014/main" id="{416871A3-8C94-5649-B017-3252D4346BE7}"/>
              </a:ext>
            </a:extLst>
          </p:cNvPr>
          <p:cNvSpPr/>
          <p:nvPr/>
        </p:nvSpPr>
        <p:spPr>
          <a:xfrm>
            <a:off x="398103" y="4654428"/>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51" name="Group 18">
            <a:extLst>
              <a:ext uri="{FF2B5EF4-FFF2-40B4-BE49-F238E27FC236}">
                <a16:creationId xmlns:a16="http://schemas.microsoft.com/office/drawing/2014/main" id="{DCB8CCE7-CDF0-C741-9E7D-52107447C8D2}"/>
              </a:ext>
            </a:extLst>
          </p:cNvPr>
          <p:cNvGrpSpPr/>
          <p:nvPr/>
        </p:nvGrpSpPr>
        <p:grpSpPr>
          <a:xfrm>
            <a:off x="547290" y="4800399"/>
            <a:ext cx="231708" cy="231708"/>
            <a:chOff x="6350" y="4763"/>
            <a:chExt cx="492125" cy="492125"/>
          </a:xfrm>
          <a:solidFill>
            <a:schemeClr val="bg1"/>
          </a:solidFill>
        </p:grpSpPr>
        <p:sp>
          <p:nvSpPr>
            <p:cNvPr id="52" name="Freeform 156">
              <a:extLst>
                <a:ext uri="{FF2B5EF4-FFF2-40B4-BE49-F238E27FC236}">
                  <a16:creationId xmlns:a16="http://schemas.microsoft.com/office/drawing/2014/main" id="{CBE43739-80A5-854C-9CFC-8A338B63BFA7}"/>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3" name="Freeform 157">
              <a:extLst>
                <a:ext uri="{FF2B5EF4-FFF2-40B4-BE49-F238E27FC236}">
                  <a16:creationId xmlns:a16="http://schemas.microsoft.com/office/drawing/2014/main" id="{0AC245C9-81E1-FF4A-A88C-EB05BFFA9529}"/>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4" name="Freeform 158">
              <a:extLst>
                <a:ext uri="{FF2B5EF4-FFF2-40B4-BE49-F238E27FC236}">
                  <a16:creationId xmlns:a16="http://schemas.microsoft.com/office/drawing/2014/main" id="{ED3CACD8-D8AD-C54A-A909-74D4E1E10722}"/>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3" name="Picture 22">
            <a:extLst>
              <a:ext uri="{FF2B5EF4-FFF2-40B4-BE49-F238E27FC236}">
                <a16:creationId xmlns:a16="http://schemas.microsoft.com/office/drawing/2014/main" id="{D0F7CBB4-1CDA-C849-BFA6-C470917B2E55}"/>
              </a:ext>
            </a:extLst>
          </p:cNvPr>
          <p:cNvPicPr/>
          <p:nvPr/>
        </p:nvPicPr>
        <p:blipFill>
          <a:blip r:embed="rId2">
            <a:extLst>
              <a:ext uri="{28A0092B-C50C-407E-A947-70E740481C1C}">
                <a14:useLocalDpi xmlns:a14="http://schemas.microsoft.com/office/drawing/2010/main" val="0"/>
              </a:ext>
            </a:extLst>
          </a:blip>
          <a:stretch>
            <a:fillRect/>
          </a:stretch>
        </p:blipFill>
        <p:spPr>
          <a:xfrm>
            <a:off x="2237508" y="932179"/>
            <a:ext cx="6490855" cy="728073"/>
          </a:xfrm>
          <a:prstGeom prst="rect">
            <a:avLst/>
          </a:prstGeom>
        </p:spPr>
      </p:pic>
      <p:pic>
        <p:nvPicPr>
          <p:cNvPr id="24" name="Picture 23" descr="A close up of a logo&#10;&#10;Description automatically generated">
            <a:extLst>
              <a:ext uri="{FF2B5EF4-FFF2-40B4-BE49-F238E27FC236}">
                <a16:creationId xmlns:a16="http://schemas.microsoft.com/office/drawing/2014/main" id="{E69C7558-33AA-5942-9689-8A204CD727E7}"/>
              </a:ext>
            </a:extLst>
          </p:cNvPr>
          <p:cNvPicPr/>
          <p:nvPr/>
        </p:nvPicPr>
        <p:blipFill>
          <a:blip r:embed="rId3">
            <a:extLst>
              <a:ext uri="{28A0092B-C50C-407E-A947-70E740481C1C}">
                <a14:useLocalDpi xmlns:a14="http://schemas.microsoft.com/office/drawing/2010/main" val="0"/>
              </a:ext>
            </a:extLst>
          </a:blip>
          <a:stretch>
            <a:fillRect/>
          </a:stretch>
        </p:blipFill>
        <p:spPr>
          <a:xfrm>
            <a:off x="3131127" y="1758829"/>
            <a:ext cx="5403273" cy="2785461"/>
          </a:xfrm>
          <a:prstGeom prst="rect">
            <a:avLst/>
          </a:prstGeom>
        </p:spPr>
      </p:pic>
      <p:sp>
        <p:nvSpPr>
          <p:cNvPr id="28" name="텍스트 개체 틀 2">
            <a:extLst>
              <a:ext uri="{FF2B5EF4-FFF2-40B4-BE49-F238E27FC236}">
                <a16:creationId xmlns:a16="http://schemas.microsoft.com/office/drawing/2014/main" id="{74E41CB7-FF23-4749-AB71-7512DC1685B7}"/>
              </a:ext>
            </a:extLst>
          </p:cNvPr>
          <p:cNvSpPr txBox="1">
            <a:spLocks/>
          </p:cNvSpPr>
          <p:nvPr/>
        </p:nvSpPr>
        <p:spPr>
          <a:xfrm>
            <a:off x="1123372" y="5259737"/>
            <a:ext cx="4598555" cy="525722"/>
          </a:xfrm>
          <a:prstGeom prst="rect">
            <a:avLst/>
          </a:prstGeom>
        </p:spPr>
        <p:txBody>
          <a:bodyPr vert="horz" lIns="121920" tIns="60960" rIns="121920" bIns="60960" rtlCol="0" anchor="t">
            <a:normAutofit lnSpcReduction="100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This plot is designed to shows the relationship between clients subscribing term deposit and clients having balance loans. </a:t>
            </a:r>
          </a:p>
        </p:txBody>
      </p:sp>
      <p:sp>
        <p:nvSpPr>
          <p:cNvPr id="29" name="텍스트 개체 틀 2">
            <a:extLst>
              <a:ext uri="{FF2B5EF4-FFF2-40B4-BE49-F238E27FC236}">
                <a16:creationId xmlns:a16="http://schemas.microsoft.com/office/drawing/2014/main" id="{6D62874A-962F-9547-901E-434D87C46A60}"/>
              </a:ext>
            </a:extLst>
          </p:cNvPr>
          <p:cNvSpPr txBox="1">
            <a:spLocks/>
          </p:cNvSpPr>
          <p:nvPr/>
        </p:nvSpPr>
        <p:spPr>
          <a:xfrm>
            <a:off x="1123372" y="5724949"/>
            <a:ext cx="4598555" cy="525722"/>
          </a:xfrm>
          <a:prstGeom prst="rect">
            <a:avLst/>
          </a:prstGeom>
        </p:spPr>
        <p:txBody>
          <a:bodyPr vert="horz" lIns="121920" tIns="60960" rIns="121920" bIns="6096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Since the distribution range of balance is too large and extremely right skewed, we perform log1p () transformation on balance. </a:t>
            </a:r>
          </a:p>
        </p:txBody>
      </p:sp>
    </p:spTree>
    <p:extLst>
      <p:ext uri="{BB962C8B-B14F-4D97-AF65-F5344CB8AC3E}">
        <p14:creationId xmlns:p14="http://schemas.microsoft.com/office/powerpoint/2010/main" val="3299978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352883" y="1364897"/>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503408" y="1553465"/>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6" name="Rounded Rectangle 11"/>
          <p:cNvSpPr/>
          <p:nvPr/>
        </p:nvSpPr>
        <p:spPr>
          <a:xfrm>
            <a:off x="311115" y="2879900"/>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470468" y="3030764"/>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2" name="텍스트 개체 틀 2"/>
          <p:cNvSpPr txBox="1">
            <a:spLocks/>
          </p:cNvSpPr>
          <p:nvPr/>
        </p:nvSpPr>
        <p:spPr>
          <a:xfrm>
            <a:off x="7415842" y="3102585"/>
            <a:ext cx="4073425" cy="591009"/>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200" dirty="0">
              <a:solidFill>
                <a:srgbClr val="7F7F7F"/>
              </a:solidFill>
              <a:latin typeface="Roboto condensed"/>
              <a:cs typeface="Roboto condensed"/>
            </a:endParaRPr>
          </a:p>
        </p:txBody>
      </p:sp>
      <p:sp>
        <p:nvSpPr>
          <p:cNvPr id="24" name="Rounded Rectangle 10"/>
          <p:cNvSpPr/>
          <p:nvPr/>
        </p:nvSpPr>
        <p:spPr>
          <a:xfrm>
            <a:off x="290369" y="3679346"/>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466559" y="3833295"/>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940162" y="3662091"/>
            <a:ext cx="5331867" cy="59101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The caret package provides a method </a:t>
            </a:r>
            <a:r>
              <a:rPr lang="en-US" altLang="ko-KR" sz="1200" dirty="0" err="1">
                <a:solidFill>
                  <a:srgbClr val="7F7F7F"/>
                </a:solidFill>
                <a:latin typeface="Roboto condensed"/>
                <a:cs typeface="Roboto condensed"/>
              </a:rPr>
              <a:t>createDataPartition</a:t>
            </a:r>
            <a:r>
              <a:rPr lang="en-US" altLang="ko-KR" sz="1200" dirty="0">
                <a:solidFill>
                  <a:srgbClr val="7F7F7F"/>
                </a:solidFill>
                <a:latin typeface="Roboto condensed"/>
                <a:cs typeface="Roboto condensed"/>
              </a:rPr>
              <a:t>() for partitioning our data into train and test set. </a:t>
            </a:r>
          </a:p>
        </p:txBody>
      </p:sp>
      <p:sp>
        <p:nvSpPr>
          <p:cNvPr id="29" name="Rounded Rectangle 13"/>
          <p:cNvSpPr/>
          <p:nvPr/>
        </p:nvSpPr>
        <p:spPr>
          <a:xfrm>
            <a:off x="294318" y="4539724"/>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0" name="Group 22"/>
          <p:cNvGrpSpPr/>
          <p:nvPr/>
        </p:nvGrpSpPr>
        <p:grpSpPr>
          <a:xfrm>
            <a:off x="452551" y="4707000"/>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5" name="텍스트 개체 틀 2"/>
          <p:cNvSpPr txBox="1">
            <a:spLocks/>
          </p:cNvSpPr>
          <p:nvPr/>
        </p:nvSpPr>
        <p:spPr>
          <a:xfrm>
            <a:off x="958097" y="4425182"/>
            <a:ext cx="5331867" cy="224235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We are passing 3 parameters. </a:t>
            </a:r>
          </a:p>
          <a:p>
            <a:pPr marL="171450" indent="-171450" algn="just">
              <a:lnSpc>
                <a:spcPct val="120000"/>
              </a:lnSpc>
              <a:buFont typeface="Arial" panose="020B0604020202020204" pitchFamily="34" charset="0"/>
              <a:buChar char="•"/>
            </a:pPr>
            <a:r>
              <a:rPr lang="en-US" altLang="ko-KR" sz="1200" dirty="0">
                <a:solidFill>
                  <a:srgbClr val="7F7F7F"/>
                </a:solidFill>
                <a:latin typeface="Roboto condensed"/>
                <a:cs typeface="Roboto condensed"/>
              </a:rPr>
              <a:t>The “y” parameter takes the value of variable according to which data needs to be partitioned. In our case, target variable is at y, so we are passing </a:t>
            </a:r>
            <a:r>
              <a:rPr lang="en-US" altLang="ko-KR" sz="1200" dirty="0" err="1">
                <a:solidFill>
                  <a:srgbClr val="7F7F7F"/>
                </a:solidFill>
                <a:latin typeface="Roboto condensed"/>
                <a:cs typeface="Roboto condensed"/>
              </a:rPr>
              <a:t>bank$y</a:t>
            </a:r>
            <a:r>
              <a:rPr lang="en-US" altLang="ko-KR" sz="1200" dirty="0">
                <a:solidFill>
                  <a:srgbClr val="7F7F7F"/>
                </a:solidFill>
                <a:latin typeface="Roboto condensed"/>
                <a:cs typeface="Roboto condensed"/>
              </a:rPr>
              <a:t>.</a:t>
            </a:r>
          </a:p>
          <a:p>
            <a:pPr marL="171450" indent="-171450" algn="just">
              <a:lnSpc>
                <a:spcPct val="120000"/>
              </a:lnSpc>
              <a:buFont typeface="Arial" panose="020B0604020202020204" pitchFamily="34" charset="0"/>
              <a:buChar char="•"/>
            </a:pPr>
            <a:r>
              <a:rPr lang="en-US" altLang="ko-KR" sz="1200" dirty="0">
                <a:solidFill>
                  <a:srgbClr val="7F7F7F"/>
                </a:solidFill>
                <a:latin typeface="Roboto condensed"/>
                <a:cs typeface="Roboto condensed"/>
              </a:rPr>
              <a:t>The “p” parameter holds a decimal value in the range of 0-1. It’s to show that percentage of the split. We are using p=0.8. It means that data split should be done in 80:20 ratio. </a:t>
            </a:r>
          </a:p>
          <a:p>
            <a:pPr marL="171450" indent="-171450" algn="just">
              <a:lnSpc>
                <a:spcPct val="120000"/>
              </a:lnSpc>
              <a:buFont typeface="Arial" panose="020B0604020202020204" pitchFamily="34" charset="0"/>
              <a:buChar char="•"/>
            </a:pPr>
            <a:r>
              <a:rPr lang="en-US" altLang="ko-KR" sz="1200" dirty="0">
                <a:solidFill>
                  <a:srgbClr val="7F7F7F"/>
                </a:solidFill>
                <a:latin typeface="Roboto condensed"/>
                <a:cs typeface="Roboto condensed"/>
              </a:rPr>
              <a:t>The “list” parameter is for whether to return a list or matrix. We are passing FALSE for not returning a list.</a:t>
            </a:r>
          </a:p>
        </p:txBody>
      </p:sp>
      <p:sp>
        <p:nvSpPr>
          <p:cNvPr id="37" name="文本框 3">
            <a:extLst>
              <a:ext uri="{FF2B5EF4-FFF2-40B4-BE49-F238E27FC236}">
                <a16:creationId xmlns:a16="http://schemas.microsoft.com/office/drawing/2014/main" id="{B1433257-EDCA-5546-A9A5-F23268603F40}"/>
              </a:ext>
            </a:extLst>
          </p:cNvPr>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Decision Tree</a:t>
            </a:r>
          </a:p>
        </p:txBody>
      </p:sp>
      <p:sp>
        <p:nvSpPr>
          <p:cNvPr id="53" name="텍스트 개체 틀 2">
            <a:extLst>
              <a:ext uri="{FF2B5EF4-FFF2-40B4-BE49-F238E27FC236}">
                <a16:creationId xmlns:a16="http://schemas.microsoft.com/office/drawing/2014/main" id="{3783267A-EA30-B94D-AE1B-A1441F9EFAF6}"/>
              </a:ext>
            </a:extLst>
          </p:cNvPr>
          <p:cNvSpPr txBox="1">
            <a:spLocks/>
          </p:cNvSpPr>
          <p:nvPr/>
        </p:nvSpPr>
        <p:spPr>
          <a:xfrm>
            <a:off x="2226736" y="660400"/>
            <a:ext cx="9728197" cy="50276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Decision trees are versatile Machine Learning algorithm that can perform both classification and regression tasks. They are very powerful algorithms, capable of fitting complex datasets. </a:t>
            </a:r>
            <a:endParaRPr lang="en-US" altLang="ko-KR" sz="1200" dirty="0">
              <a:solidFill>
                <a:schemeClr val="bg1">
                  <a:lumMod val="50000"/>
                </a:schemeClr>
              </a:solidFill>
              <a:latin typeface="Roboto condensed"/>
              <a:cs typeface="Roboto condensed"/>
            </a:endParaRPr>
          </a:p>
        </p:txBody>
      </p:sp>
      <p:sp>
        <p:nvSpPr>
          <p:cNvPr id="54" name="텍스트 개체 틀 2">
            <a:extLst>
              <a:ext uri="{FF2B5EF4-FFF2-40B4-BE49-F238E27FC236}">
                <a16:creationId xmlns:a16="http://schemas.microsoft.com/office/drawing/2014/main" id="{EA88D7F8-D958-494C-838D-2DA49397CA59}"/>
              </a:ext>
            </a:extLst>
          </p:cNvPr>
          <p:cNvSpPr txBox="1">
            <a:spLocks/>
          </p:cNvSpPr>
          <p:nvPr/>
        </p:nvSpPr>
        <p:spPr>
          <a:xfrm>
            <a:off x="940162" y="2966967"/>
            <a:ext cx="4569867"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rgbClr val="7F7F7F"/>
                </a:solidFill>
                <a:latin typeface="Roboto condensed"/>
                <a:cs typeface="Roboto condensed"/>
              </a:rPr>
              <a:t>To make our answers replicable, we need to set a seed value. </a:t>
            </a:r>
          </a:p>
        </p:txBody>
      </p:sp>
      <p:grpSp>
        <p:nvGrpSpPr>
          <p:cNvPr id="34" name="Group 31">
            <a:extLst>
              <a:ext uri="{FF2B5EF4-FFF2-40B4-BE49-F238E27FC236}">
                <a16:creationId xmlns:a16="http://schemas.microsoft.com/office/drawing/2014/main" id="{9487DA5D-4947-904D-90F3-63862A8C2033}"/>
              </a:ext>
            </a:extLst>
          </p:cNvPr>
          <p:cNvGrpSpPr/>
          <p:nvPr/>
        </p:nvGrpSpPr>
        <p:grpSpPr>
          <a:xfrm>
            <a:off x="958097" y="1269755"/>
            <a:ext cx="5758817" cy="1609808"/>
            <a:chOff x="4826000" y="920370"/>
            <a:chExt cx="3055069" cy="1068622"/>
          </a:xfrm>
        </p:grpSpPr>
        <p:sp>
          <p:nvSpPr>
            <p:cNvPr id="36" name="텍스트 개체 틀 2">
              <a:extLst>
                <a:ext uri="{FF2B5EF4-FFF2-40B4-BE49-F238E27FC236}">
                  <a16:creationId xmlns:a16="http://schemas.microsoft.com/office/drawing/2014/main" id="{AC601A2F-D0EC-F147-B9D6-64A8E8C70322}"/>
                </a:ext>
              </a:extLst>
            </p:cNvPr>
            <p:cNvSpPr txBox="1">
              <a:spLocks/>
            </p:cNvSpPr>
            <p:nvPr/>
          </p:nvSpPr>
          <p:spPr>
            <a:xfrm>
              <a:off x="4826000" y="1164933"/>
              <a:ext cx="2749675" cy="82405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Data slicing is a step to split data into train and test set. Training data set can be used specifically for our model building. Test dataset should not be mixed up while building model. Even during standardization, we should not standardize our test set.  Test dataset will be used for evaluating model performance i.e. whether the predicted data is correctly classified or misclassified</a:t>
              </a:r>
            </a:p>
          </p:txBody>
        </p:sp>
        <p:sp>
          <p:nvSpPr>
            <p:cNvPr id="38" name="텍스트 개체 틀 2">
              <a:extLst>
                <a:ext uri="{FF2B5EF4-FFF2-40B4-BE49-F238E27FC236}">
                  <a16:creationId xmlns:a16="http://schemas.microsoft.com/office/drawing/2014/main" id="{4F010351-BF64-9C4A-86EB-73788407CEF3}"/>
                </a:ext>
              </a:extLst>
            </p:cNvPr>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Data Slicing</a:t>
              </a:r>
              <a:endParaRPr lang="en-US" altLang="ko-KR" sz="1600" dirty="0">
                <a:solidFill>
                  <a:schemeClr val="tx1">
                    <a:lumMod val="65000"/>
                    <a:lumOff val="35000"/>
                  </a:schemeClr>
                </a:solidFill>
                <a:latin typeface="Roboto condensed"/>
                <a:cs typeface="Roboto condensed"/>
              </a:endParaRPr>
            </a:p>
          </p:txBody>
        </p:sp>
      </p:grpSp>
      <p:pic>
        <p:nvPicPr>
          <p:cNvPr id="39" name="Picture 38" descr="A screenshot of a cell phone&#10;&#10;Description automatically generated">
            <a:extLst>
              <a:ext uri="{FF2B5EF4-FFF2-40B4-BE49-F238E27FC236}">
                <a16:creationId xmlns:a16="http://schemas.microsoft.com/office/drawing/2014/main" id="{97B4A709-5B75-9346-840A-EBAEF948DC37}"/>
              </a:ext>
            </a:extLst>
          </p:cNvPr>
          <p:cNvPicPr/>
          <p:nvPr/>
        </p:nvPicPr>
        <p:blipFill>
          <a:blip r:embed="rId2">
            <a:extLst>
              <a:ext uri="{28A0092B-C50C-407E-A947-70E740481C1C}">
                <a14:useLocalDpi xmlns:a14="http://schemas.microsoft.com/office/drawing/2010/main" val="0"/>
              </a:ext>
            </a:extLst>
          </a:blip>
          <a:stretch>
            <a:fillRect/>
          </a:stretch>
        </p:blipFill>
        <p:spPr>
          <a:xfrm>
            <a:off x="6716914" y="1956905"/>
            <a:ext cx="5032357" cy="1512867"/>
          </a:xfrm>
          <a:prstGeom prst="rect">
            <a:avLst/>
          </a:prstGeom>
        </p:spPr>
      </p:pic>
      <p:pic>
        <p:nvPicPr>
          <p:cNvPr id="40" name="Picture 39" descr="A picture containing knife&#10;&#10;Description automatically generated">
            <a:extLst>
              <a:ext uri="{FF2B5EF4-FFF2-40B4-BE49-F238E27FC236}">
                <a16:creationId xmlns:a16="http://schemas.microsoft.com/office/drawing/2014/main" id="{DA1179E2-A141-494D-98FF-C994F5F032DB}"/>
              </a:ext>
            </a:extLst>
          </p:cNvPr>
          <p:cNvPicPr/>
          <p:nvPr/>
        </p:nvPicPr>
        <p:blipFill>
          <a:blip r:embed="rId3">
            <a:extLst>
              <a:ext uri="{28A0092B-C50C-407E-A947-70E740481C1C}">
                <a14:useLocalDpi xmlns:a14="http://schemas.microsoft.com/office/drawing/2010/main" val="0"/>
              </a:ext>
            </a:extLst>
          </a:blip>
          <a:stretch>
            <a:fillRect/>
          </a:stretch>
        </p:blipFill>
        <p:spPr>
          <a:xfrm>
            <a:off x="6656392" y="4163770"/>
            <a:ext cx="5153399" cy="930162"/>
          </a:xfrm>
          <a:prstGeom prst="rect">
            <a:avLst/>
          </a:prstGeom>
        </p:spPr>
      </p:pic>
    </p:spTree>
    <p:extLst>
      <p:ext uri="{BB962C8B-B14F-4D97-AF65-F5344CB8AC3E}">
        <p14:creationId xmlns:p14="http://schemas.microsoft.com/office/powerpoint/2010/main" val="2544911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328579" y="1386243"/>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479104" y="1574811"/>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4" name="텍스트 개체 틀 2"/>
          <p:cNvSpPr txBox="1">
            <a:spLocks/>
          </p:cNvSpPr>
          <p:nvPr/>
        </p:nvSpPr>
        <p:spPr>
          <a:xfrm>
            <a:off x="1041400" y="1386244"/>
            <a:ext cx="4331481" cy="2654421"/>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We will first use trainControl() method. It controls the computational nuances of the train() method. We are setting 3 parameters of trainControl() method. </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“method” parameter holds the details about resampling method. Here we are using </a:t>
            </a:r>
            <a:r>
              <a:rPr lang="en-IN" altLang="ko-KR" sz="1200" dirty="0" err="1">
                <a:solidFill>
                  <a:schemeClr val="bg1">
                    <a:lumMod val="50000"/>
                  </a:schemeClr>
                </a:solidFill>
                <a:latin typeface="Roboto condensed"/>
                <a:cs typeface="Roboto condensed"/>
              </a:rPr>
              <a:t>repeatedcv</a:t>
            </a:r>
            <a:r>
              <a:rPr lang="en-IN" altLang="ko-KR" sz="1200" dirty="0">
                <a:solidFill>
                  <a:schemeClr val="bg1">
                    <a:lumMod val="50000"/>
                  </a:schemeClr>
                </a:solidFill>
                <a:latin typeface="Roboto condensed"/>
                <a:cs typeface="Roboto condensed"/>
              </a:rPr>
              <a:t> i.e., repeated cross-validation.</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“number” parameter holds the number of resampling iterations. We are using setting number =10</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“repeats” parameter contains the complete sets of folds to compute for our repeated cross-validation. We are setting it to 3. </a:t>
            </a:r>
          </a:p>
        </p:txBody>
      </p:sp>
      <p:sp>
        <p:nvSpPr>
          <p:cNvPr id="24" name="Rounded Rectangle 10"/>
          <p:cNvSpPr/>
          <p:nvPr/>
        </p:nvSpPr>
        <p:spPr>
          <a:xfrm>
            <a:off x="374828" y="4040665"/>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555415" y="4199726"/>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1041400" y="4026705"/>
            <a:ext cx="4070927" cy="53509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This trainControl() methods returns a list. We are going to pass this on our train() method.</a:t>
            </a:r>
          </a:p>
        </p:txBody>
      </p:sp>
      <p:sp>
        <p:nvSpPr>
          <p:cNvPr id="29" name="Rounded Rectangle 13"/>
          <p:cNvSpPr/>
          <p:nvPr/>
        </p:nvSpPr>
        <p:spPr>
          <a:xfrm>
            <a:off x="390986" y="4866429"/>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0" name="Group 22"/>
          <p:cNvGrpSpPr/>
          <p:nvPr/>
        </p:nvGrpSpPr>
        <p:grpSpPr>
          <a:xfrm>
            <a:off x="549219" y="5033705"/>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5" name="텍스트 개체 틀 2"/>
          <p:cNvSpPr txBox="1">
            <a:spLocks/>
          </p:cNvSpPr>
          <p:nvPr/>
        </p:nvSpPr>
        <p:spPr>
          <a:xfrm>
            <a:off x="1038902" y="4829974"/>
            <a:ext cx="4331481" cy="78458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We are passing our target variable y. The “y~.” denotes a formula for using all attributes in our classifier and y as the target variable.</a:t>
            </a:r>
          </a:p>
        </p:txBody>
      </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913199"/>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Training the Decision Tree classifier with criterion as information gain </a:t>
            </a:r>
          </a:p>
        </p:txBody>
      </p:sp>
      <p:pic>
        <p:nvPicPr>
          <p:cNvPr id="26" name="Picture 25" descr="A screenshot of a cell phone&#10;&#10;Description automatically generated">
            <a:extLst>
              <a:ext uri="{FF2B5EF4-FFF2-40B4-BE49-F238E27FC236}">
                <a16:creationId xmlns:a16="http://schemas.microsoft.com/office/drawing/2014/main" id="{D55466D6-AC92-FB4B-A166-ECC6E45BDB42}"/>
              </a:ext>
            </a:extLst>
          </p:cNvPr>
          <p:cNvPicPr/>
          <p:nvPr/>
        </p:nvPicPr>
        <p:blipFill>
          <a:blip r:embed="rId2">
            <a:extLst>
              <a:ext uri="{28A0092B-C50C-407E-A947-70E740481C1C}">
                <a14:useLocalDpi xmlns:a14="http://schemas.microsoft.com/office/drawing/2010/main" val="0"/>
              </a:ext>
            </a:extLst>
          </a:blip>
          <a:stretch>
            <a:fillRect/>
          </a:stretch>
        </p:blipFill>
        <p:spPr>
          <a:xfrm>
            <a:off x="5550602" y="966410"/>
            <a:ext cx="6312819" cy="913199"/>
          </a:xfrm>
          <a:prstGeom prst="rect">
            <a:avLst/>
          </a:prstGeom>
        </p:spPr>
      </p:pic>
      <p:pic>
        <p:nvPicPr>
          <p:cNvPr id="28" name="Picture 27" descr="A screenshot of text&#10;&#10;Description automatically generated">
            <a:extLst>
              <a:ext uri="{FF2B5EF4-FFF2-40B4-BE49-F238E27FC236}">
                <a16:creationId xmlns:a16="http://schemas.microsoft.com/office/drawing/2014/main" id="{18D44755-5919-2A4B-9819-2800B9F37DC5}"/>
              </a:ext>
            </a:extLst>
          </p:cNvPr>
          <p:cNvPicPr/>
          <p:nvPr/>
        </p:nvPicPr>
        <p:blipFill>
          <a:blip r:embed="rId3">
            <a:extLst>
              <a:ext uri="{28A0092B-C50C-407E-A947-70E740481C1C}">
                <a14:useLocalDpi xmlns:a14="http://schemas.microsoft.com/office/drawing/2010/main" val="0"/>
              </a:ext>
            </a:extLst>
          </a:blip>
          <a:stretch>
            <a:fillRect/>
          </a:stretch>
        </p:blipFill>
        <p:spPr>
          <a:xfrm>
            <a:off x="5504354" y="1709400"/>
            <a:ext cx="6359067" cy="2377473"/>
          </a:xfrm>
          <a:prstGeom prst="rect">
            <a:avLst/>
          </a:prstGeom>
        </p:spPr>
      </p:pic>
      <p:pic>
        <p:nvPicPr>
          <p:cNvPr id="34" name="Picture 33" descr="A picture containing text, map&#10;&#10;Description automatically generated">
            <a:extLst>
              <a:ext uri="{FF2B5EF4-FFF2-40B4-BE49-F238E27FC236}">
                <a16:creationId xmlns:a16="http://schemas.microsoft.com/office/drawing/2014/main" id="{60A3FCA9-46CC-BE40-B0A1-CE2EB762AED5}"/>
              </a:ext>
            </a:extLst>
          </p:cNvPr>
          <p:cNvPicPr/>
          <p:nvPr/>
        </p:nvPicPr>
        <p:blipFill>
          <a:blip r:embed="rId4">
            <a:extLst>
              <a:ext uri="{28A0092B-C50C-407E-A947-70E740481C1C}">
                <a14:useLocalDpi xmlns:a14="http://schemas.microsoft.com/office/drawing/2010/main" val="0"/>
              </a:ext>
            </a:extLst>
          </a:blip>
          <a:stretch>
            <a:fillRect/>
          </a:stretch>
        </p:blipFill>
        <p:spPr>
          <a:xfrm>
            <a:off x="5483200" y="4290066"/>
            <a:ext cx="6380221" cy="2377474"/>
          </a:xfrm>
          <a:prstGeom prst="rect">
            <a:avLst/>
          </a:prstGeom>
        </p:spPr>
      </p:pic>
      <p:sp>
        <p:nvSpPr>
          <p:cNvPr id="36" name="Rounded Rectangle 11">
            <a:extLst>
              <a:ext uri="{FF2B5EF4-FFF2-40B4-BE49-F238E27FC236}">
                <a16:creationId xmlns:a16="http://schemas.microsoft.com/office/drawing/2014/main" id="{01CF993D-72C2-E746-89D3-F3FA072A1253}"/>
              </a:ext>
            </a:extLst>
          </p:cNvPr>
          <p:cNvSpPr/>
          <p:nvPr/>
        </p:nvSpPr>
        <p:spPr>
          <a:xfrm>
            <a:off x="374828" y="579282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524015" y="5938800"/>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2" name="텍스트 개체 틀 2">
            <a:extLst>
              <a:ext uri="{FF2B5EF4-FFF2-40B4-BE49-F238E27FC236}">
                <a16:creationId xmlns:a16="http://schemas.microsoft.com/office/drawing/2014/main" id="{D55F45AD-A340-4346-A525-0A2988129040}"/>
              </a:ext>
            </a:extLst>
          </p:cNvPr>
          <p:cNvSpPr txBox="1">
            <a:spLocks/>
          </p:cNvSpPr>
          <p:nvPr/>
        </p:nvSpPr>
        <p:spPr>
          <a:xfrm>
            <a:off x="1038903" y="5713186"/>
            <a:ext cx="4290094" cy="78458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We can visualize our decision tree by using </a:t>
            </a:r>
            <a:r>
              <a:rPr lang="en-IN" altLang="ko-KR" sz="1200" dirty="0" err="1">
                <a:solidFill>
                  <a:schemeClr val="bg1">
                    <a:lumMod val="50000"/>
                  </a:schemeClr>
                </a:solidFill>
                <a:latin typeface="Roboto condensed"/>
                <a:cs typeface="Roboto condensed"/>
              </a:rPr>
              <a:t>prp</a:t>
            </a:r>
            <a:r>
              <a:rPr lang="en-IN" altLang="ko-KR" sz="1200" dirty="0">
                <a:solidFill>
                  <a:schemeClr val="bg1">
                    <a:lumMod val="50000"/>
                  </a:schemeClr>
                </a:solidFill>
                <a:latin typeface="Roboto condensed"/>
                <a:cs typeface="Roboto condensed"/>
              </a:rPr>
              <a:t>() method. It indicates its structure and attribute selection for criterion as information gain.</a:t>
            </a:r>
          </a:p>
        </p:txBody>
      </p:sp>
    </p:spTree>
    <p:extLst>
      <p:ext uri="{BB962C8B-B14F-4D97-AF65-F5344CB8AC3E}">
        <p14:creationId xmlns:p14="http://schemas.microsoft.com/office/powerpoint/2010/main" val="2565005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328579" y="1386243"/>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479104" y="1574811"/>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4" name="Rounded Rectangle 10"/>
          <p:cNvSpPr/>
          <p:nvPr/>
        </p:nvSpPr>
        <p:spPr>
          <a:xfrm>
            <a:off x="322240" y="2379635"/>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502827" y="2538696"/>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1037926" y="2338515"/>
            <a:ext cx="5958619" cy="53509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Using </a:t>
            </a:r>
            <a:r>
              <a:rPr lang="en-IN" altLang="ko-KR" sz="1200" dirty="0" err="1">
                <a:solidFill>
                  <a:schemeClr val="bg1">
                    <a:lumMod val="50000"/>
                  </a:schemeClr>
                </a:solidFill>
                <a:latin typeface="Roboto condensed"/>
                <a:cs typeface="Roboto condensed"/>
              </a:rPr>
              <a:t>confusionMatrix</a:t>
            </a:r>
            <a:r>
              <a:rPr lang="en-IN" altLang="ko-KR" sz="1200" dirty="0">
                <a:solidFill>
                  <a:schemeClr val="bg1">
                    <a:lumMod val="50000"/>
                  </a:schemeClr>
                </a:solidFill>
                <a:latin typeface="Roboto condensed"/>
                <a:cs typeface="Roboto condensed"/>
              </a:rPr>
              <a:t>() function, we can compare the predicted values with the actual values.</a:t>
            </a:r>
          </a:p>
        </p:txBody>
      </p:sp>
      <p:sp>
        <p:nvSpPr>
          <p:cNvPr id="29" name="Rounded Rectangle 13"/>
          <p:cNvSpPr/>
          <p:nvPr/>
        </p:nvSpPr>
        <p:spPr>
          <a:xfrm>
            <a:off x="320871" y="3221431"/>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0" name="Group 22"/>
          <p:cNvGrpSpPr/>
          <p:nvPr/>
        </p:nvGrpSpPr>
        <p:grpSpPr>
          <a:xfrm>
            <a:off x="479104" y="3388707"/>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5" name="텍스트 개체 틀 2"/>
          <p:cNvSpPr txBox="1">
            <a:spLocks/>
          </p:cNvSpPr>
          <p:nvPr/>
        </p:nvSpPr>
        <p:spPr>
          <a:xfrm>
            <a:off x="1037926" y="3049465"/>
            <a:ext cx="5736947" cy="78458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The term-deposit variable i.e. the “y” variable is compared with the prediction variable to check the appropriate classification. The data is classified into true positive, true negative, false positive and false negative categories. </a:t>
            </a:r>
          </a:p>
        </p:txBody>
      </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913199"/>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Training the Decision Tree classifier with criterion as information gain </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316543" y="4176317"/>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465730" y="4322288"/>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2" name="텍스트 개체 틀 2">
            <a:extLst>
              <a:ext uri="{FF2B5EF4-FFF2-40B4-BE49-F238E27FC236}">
                <a16:creationId xmlns:a16="http://schemas.microsoft.com/office/drawing/2014/main" id="{D55F45AD-A340-4346-A525-0A2988129040}"/>
              </a:ext>
            </a:extLst>
          </p:cNvPr>
          <p:cNvSpPr txBox="1">
            <a:spLocks/>
          </p:cNvSpPr>
          <p:nvPr/>
        </p:nvSpPr>
        <p:spPr>
          <a:xfrm>
            <a:off x="1037925" y="4074999"/>
            <a:ext cx="5547158" cy="2030482"/>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The above results show that the classifier with the criterion as </a:t>
            </a:r>
            <a:r>
              <a:rPr lang="en-IN" altLang="ko-KR" sz="1200" dirty="0">
                <a:solidFill>
                  <a:schemeClr val="accent2"/>
                </a:solidFill>
                <a:latin typeface="Roboto condensed"/>
                <a:cs typeface="Roboto condensed"/>
              </a:rPr>
              <a:t>information gain </a:t>
            </a:r>
            <a:r>
              <a:rPr lang="en-IN" altLang="ko-KR" sz="1200" dirty="0">
                <a:solidFill>
                  <a:schemeClr val="bg1">
                    <a:lumMod val="50000"/>
                  </a:schemeClr>
                </a:solidFill>
                <a:latin typeface="Roboto condensed"/>
                <a:cs typeface="Roboto condensed"/>
              </a:rPr>
              <a:t>is giving </a:t>
            </a:r>
            <a:r>
              <a:rPr lang="en-IN" altLang="ko-KR" sz="1200" dirty="0">
                <a:solidFill>
                  <a:schemeClr val="accent2"/>
                </a:solidFill>
                <a:latin typeface="Roboto condensed"/>
                <a:cs typeface="Roboto condensed"/>
              </a:rPr>
              <a:t>89.91%</a:t>
            </a:r>
            <a:r>
              <a:rPr lang="en-IN" altLang="ko-KR" sz="1200" dirty="0">
                <a:solidFill>
                  <a:schemeClr val="bg1">
                    <a:lumMod val="50000"/>
                  </a:schemeClr>
                </a:solidFill>
                <a:latin typeface="Roboto condensed"/>
                <a:cs typeface="Roboto condensed"/>
              </a:rPr>
              <a:t> of </a:t>
            </a:r>
            <a:r>
              <a:rPr lang="en-IN" altLang="ko-KR" sz="1200" dirty="0">
                <a:solidFill>
                  <a:schemeClr val="accent2"/>
                </a:solidFill>
                <a:latin typeface="Roboto condensed"/>
                <a:cs typeface="Roboto condensed"/>
              </a:rPr>
              <a:t>accuracy</a:t>
            </a:r>
            <a:r>
              <a:rPr lang="en-IN" altLang="ko-KR" sz="1200" dirty="0">
                <a:solidFill>
                  <a:schemeClr val="bg1">
                    <a:lumMod val="50000"/>
                  </a:schemeClr>
                </a:solidFill>
                <a:latin typeface="Roboto condensed"/>
                <a:cs typeface="Roboto condensed"/>
              </a:rPr>
              <a:t> for the test set. It shows that </a:t>
            </a:r>
            <a:r>
              <a:rPr lang="en-IN" altLang="ko-KR" sz="1200" dirty="0">
                <a:solidFill>
                  <a:schemeClr val="accent2"/>
                </a:solidFill>
                <a:latin typeface="Roboto condensed"/>
                <a:cs typeface="Roboto condensed"/>
              </a:rPr>
              <a:t>7748</a:t>
            </a:r>
            <a:r>
              <a:rPr lang="en-IN" altLang="ko-KR" sz="1200" dirty="0">
                <a:solidFill>
                  <a:schemeClr val="bg1">
                    <a:lumMod val="50000"/>
                  </a:schemeClr>
                </a:solidFill>
                <a:latin typeface="Roboto condensed"/>
                <a:cs typeface="Roboto condensed"/>
              </a:rPr>
              <a:t> clients who did not subscribed term deposit were correctly classified showing </a:t>
            </a:r>
            <a:r>
              <a:rPr lang="en-IN" altLang="ko-KR" sz="1200" dirty="0">
                <a:solidFill>
                  <a:schemeClr val="accent2"/>
                </a:solidFill>
                <a:latin typeface="Roboto condensed"/>
                <a:cs typeface="Roboto condensed"/>
              </a:rPr>
              <a:t>true positive </a:t>
            </a:r>
            <a:r>
              <a:rPr lang="en-IN" altLang="ko-KR" sz="1200" dirty="0">
                <a:solidFill>
                  <a:schemeClr val="bg1">
                    <a:lumMod val="50000"/>
                  </a:schemeClr>
                </a:solidFill>
                <a:latin typeface="Roboto condensed"/>
                <a:cs typeface="Roboto condensed"/>
              </a:rPr>
              <a:t>results. Similarly, </a:t>
            </a:r>
            <a:r>
              <a:rPr lang="en-IN" altLang="ko-KR" sz="1200" dirty="0">
                <a:solidFill>
                  <a:schemeClr val="accent2"/>
                </a:solidFill>
                <a:latin typeface="Roboto condensed"/>
                <a:cs typeface="Roboto condensed"/>
              </a:rPr>
              <a:t>381</a:t>
            </a:r>
            <a:r>
              <a:rPr lang="en-IN" altLang="ko-KR" sz="1200" dirty="0">
                <a:solidFill>
                  <a:schemeClr val="bg1">
                    <a:lumMod val="50000"/>
                  </a:schemeClr>
                </a:solidFill>
                <a:latin typeface="Roboto condensed"/>
                <a:cs typeface="Roboto condensed"/>
              </a:rPr>
              <a:t> clients who did subscribe were also correctly classified showing </a:t>
            </a:r>
            <a:r>
              <a:rPr lang="en-IN" altLang="ko-KR" sz="1200" dirty="0">
                <a:solidFill>
                  <a:schemeClr val="accent2"/>
                </a:solidFill>
                <a:latin typeface="Roboto condensed"/>
                <a:cs typeface="Roboto condensed"/>
              </a:rPr>
              <a:t>true negative</a:t>
            </a:r>
            <a:r>
              <a:rPr lang="en-IN" altLang="ko-KR" sz="1200" dirty="0">
                <a:solidFill>
                  <a:schemeClr val="bg1">
                    <a:lumMod val="50000"/>
                  </a:schemeClr>
                </a:solidFill>
                <a:latin typeface="Roboto condensed"/>
                <a:cs typeface="Roboto condensed"/>
              </a:rPr>
              <a:t>. But </a:t>
            </a:r>
            <a:r>
              <a:rPr lang="en-IN" altLang="ko-KR" sz="1200" dirty="0">
                <a:solidFill>
                  <a:schemeClr val="accent2"/>
                </a:solidFill>
                <a:latin typeface="Roboto condensed"/>
                <a:cs typeface="Roboto condensed"/>
              </a:rPr>
              <a:t>236</a:t>
            </a:r>
            <a:r>
              <a:rPr lang="en-IN" altLang="ko-KR" sz="1200" dirty="0">
                <a:solidFill>
                  <a:schemeClr val="bg1">
                    <a:lumMod val="50000"/>
                  </a:schemeClr>
                </a:solidFill>
                <a:latin typeface="Roboto condensed"/>
                <a:cs typeface="Roboto condensed"/>
              </a:rPr>
              <a:t> clients who actually did not subscribed but were misclassified as subscribed and </a:t>
            </a:r>
            <a:r>
              <a:rPr lang="en-IN" altLang="ko-KR" sz="1200" dirty="0">
                <a:solidFill>
                  <a:schemeClr val="accent2"/>
                </a:solidFill>
                <a:latin typeface="Roboto condensed"/>
                <a:cs typeface="Roboto condensed"/>
              </a:rPr>
              <a:t>676</a:t>
            </a:r>
            <a:r>
              <a:rPr lang="en-IN" altLang="ko-KR" sz="1200" dirty="0">
                <a:solidFill>
                  <a:schemeClr val="bg1">
                    <a:lumMod val="50000"/>
                  </a:schemeClr>
                </a:solidFill>
                <a:latin typeface="Roboto condensed"/>
                <a:cs typeface="Roboto condensed"/>
              </a:rPr>
              <a:t> who did subscribe but were misclassified as did not are representing </a:t>
            </a:r>
            <a:r>
              <a:rPr lang="en-IN" altLang="ko-KR" sz="1200" dirty="0">
                <a:solidFill>
                  <a:schemeClr val="accent2"/>
                </a:solidFill>
                <a:latin typeface="Roboto condensed"/>
                <a:cs typeface="Roboto condensed"/>
              </a:rPr>
              <a:t>false positive </a:t>
            </a:r>
            <a:r>
              <a:rPr lang="en-IN" altLang="ko-KR" sz="1200" dirty="0">
                <a:solidFill>
                  <a:schemeClr val="bg1">
                    <a:lumMod val="50000"/>
                  </a:schemeClr>
                </a:solidFill>
                <a:latin typeface="Roboto condensed"/>
                <a:cs typeface="Roboto condensed"/>
              </a:rPr>
              <a:t>and </a:t>
            </a:r>
            <a:r>
              <a:rPr lang="en-IN" altLang="ko-KR" sz="1200" dirty="0">
                <a:solidFill>
                  <a:schemeClr val="accent2"/>
                </a:solidFill>
                <a:latin typeface="Roboto condensed"/>
                <a:cs typeface="Roboto condensed"/>
              </a:rPr>
              <a:t>false negative </a:t>
            </a:r>
            <a:r>
              <a:rPr lang="en-IN" altLang="ko-KR" sz="1200" dirty="0">
                <a:solidFill>
                  <a:schemeClr val="bg1">
                    <a:lumMod val="50000"/>
                  </a:schemeClr>
                </a:solidFill>
                <a:latin typeface="Roboto condensed"/>
                <a:cs typeface="Roboto condensed"/>
              </a:rPr>
              <a:t>respectively. </a:t>
            </a:r>
          </a:p>
        </p:txBody>
      </p:sp>
      <p:pic>
        <p:nvPicPr>
          <p:cNvPr id="43" name="Picture 42" descr="A picture containing knife&#10;&#10;Description automatically generated">
            <a:extLst>
              <a:ext uri="{FF2B5EF4-FFF2-40B4-BE49-F238E27FC236}">
                <a16:creationId xmlns:a16="http://schemas.microsoft.com/office/drawing/2014/main" id="{459835C1-7016-6E4B-89A0-1E56EB866DA0}"/>
              </a:ext>
            </a:extLst>
          </p:cNvPr>
          <p:cNvPicPr/>
          <p:nvPr/>
        </p:nvPicPr>
        <p:blipFill>
          <a:blip r:embed="rId2">
            <a:extLst>
              <a:ext uri="{28A0092B-C50C-407E-A947-70E740481C1C}">
                <a14:useLocalDpi xmlns:a14="http://schemas.microsoft.com/office/drawing/2010/main" val="0"/>
              </a:ext>
            </a:extLst>
          </a:blip>
          <a:stretch>
            <a:fillRect/>
          </a:stretch>
        </p:blipFill>
        <p:spPr>
          <a:xfrm>
            <a:off x="7621531" y="1103658"/>
            <a:ext cx="3701414" cy="817683"/>
          </a:xfrm>
          <a:prstGeom prst="rect">
            <a:avLst/>
          </a:prstGeom>
        </p:spPr>
      </p:pic>
      <p:pic>
        <p:nvPicPr>
          <p:cNvPr id="44" name="Picture 43" descr="A screenshot of text&#10;&#10;Description automatically generated">
            <a:extLst>
              <a:ext uri="{FF2B5EF4-FFF2-40B4-BE49-F238E27FC236}">
                <a16:creationId xmlns:a16="http://schemas.microsoft.com/office/drawing/2014/main" id="{8C9D75B5-7858-3444-81FF-38CF5EDE5A46}"/>
              </a:ext>
            </a:extLst>
          </p:cNvPr>
          <p:cNvPicPr/>
          <p:nvPr/>
        </p:nvPicPr>
        <p:blipFill>
          <a:blip r:embed="rId3">
            <a:extLst>
              <a:ext uri="{28A0092B-C50C-407E-A947-70E740481C1C}">
                <a14:useLocalDpi xmlns:a14="http://schemas.microsoft.com/office/drawing/2010/main" val="0"/>
              </a:ext>
            </a:extLst>
          </a:blip>
          <a:stretch>
            <a:fillRect/>
          </a:stretch>
        </p:blipFill>
        <p:spPr>
          <a:xfrm>
            <a:off x="7815504" y="2379635"/>
            <a:ext cx="3701415" cy="3725845"/>
          </a:xfrm>
          <a:prstGeom prst="rect">
            <a:avLst/>
          </a:prstGeom>
        </p:spPr>
      </p:pic>
      <p:grpSp>
        <p:nvGrpSpPr>
          <p:cNvPr id="45" name="Group 31">
            <a:extLst>
              <a:ext uri="{FF2B5EF4-FFF2-40B4-BE49-F238E27FC236}">
                <a16:creationId xmlns:a16="http://schemas.microsoft.com/office/drawing/2014/main" id="{9B763DF7-1F97-6F48-980A-E64ADED568EF}"/>
              </a:ext>
            </a:extLst>
          </p:cNvPr>
          <p:cNvGrpSpPr/>
          <p:nvPr/>
        </p:nvGrpSpPr>
        <p:grpSpPr>
          <a:xfrm>
            <a:off x="958096" y="1202284"/>
            <a:ext cx="6287831" cy="970990"/>
            <a:chOff x="4826000" y="920370"/>
            <a:chExt cx="3116820" cy="599772"/>
          </a:xfrm>
        </p:grpSpPr>
        <p:sp>
          <p:nvSpPr>
            <p:cNvPr id="46" name="텍스트 개체 틀 2">
              <a:extLst>
                <a:ext uri="{FF2B5EF4-FFF2-40B4-BE49-F238E27FC236}">
                  <a16:creationId xmlns:a16="http://schemas.microsoft.com/office/drawing/2014/main" id="{AE572F59-3830-FA47-B693-96808A503CC3}"/>
                </a:ext>
              </a:extLst>
            </p:cNvPr>
            <p:cNvSpPr txBox="1">
              <a:spLocks/>
            </p:cNvSpPr>
            <p:nvPr/>
          </p:nvSpPr>
          <p:spPr>
            <a:xfrm>
              <a:off x="4826000" y="1164933"/>
              <a:ext cx="2749675" cy="3552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Our model is trained with cp = 0.001654064. Using predict function we will predict classes for our test set.</a:t>
              </a:r>
            </a:p>
            <a:p>
              <a:pPr algn="just">
                <a:lnSpc>
                  <a:spcPct val="120000"/>
                </a:lnSpc>
              </a:pPr>
              <a:endParaRPr lang="en-US" sz="1200" dirty="0">
                <a:solidFill>
                  <a:schemeClr val="bg1">
                    <a:lumMod val="50000"/>
                  </a:schemeClr>
                </a:solidFill>
              </a:endParaRPr>
            </a:p>
          </p:txBody>
        </p:sp>
        <p:sp>
          <p:nvSpPr>
            <p:cNvPr id="47" name="텍스트 개체 틀 2">
              <a:extLst>
                <a:ext uri="{FF2B5EF4-FFF2-40B4-BE49-F238E27FC236}">
                  <a16:creationId xmlns:a16="http://schemas.microsoft.com/office/drawing/2014/main" id="{B2A9B30A-6A3E-4840-984E-54213F3E7B69}"/>
                </a:ext>
              </a:extLst>
            </p:cNvPr>
            <p:cNvSpPr txBox="1">
              <a:spLocks/>
            </p:cNvSpPr>
            <p:nvPr/>
          </p:nvSpPr>
          <p:spPr>
            <a:xfrm>
              <a:off x="4826000" y="920370"/>
              <a:ext cx="3116820"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Evaluate Model Performance – Predicting the model on test data</a:t>
              </a:r>
            </a:p>
          </p:txBody>
        </p:sp>
      </p:grpSp>
    </p:spTree>
    <p:extLst>
      <p:ext uri="{BB962C8B-B14F-4D97-AF65-F5344CB8AC3E}">
        <p14:creationId xmlns:p14="http://schemas.microsoft.com/office/powerpoint/2010/main" val="2056664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313374" y="1574814"/>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463899" y="1763382"/>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4" name="텍스트 개체 틀 2"/>
          <p:cNvSpPr txBox="1">
            <a:spLocks/>
          </p:cNvSpPr>
          <p:nvPr/>
        </p:nvSpPr>
        <p:spPr>
          <a:xfrm>
            <a:off x="1041400" y="1386245"/>
            <a:ext cx="4070927" cy="103024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Let’s try to program a decision tree classifier using splitting criterion as Gini index. It is showing us the accuracy metrics for different values of cp. Here, cp is complexity parameter for our </a:t>
            </a:r>
            <a:r>
              <a:rPr lang="en-IN" altLang="ko-KR" sz="1200" dirty="0" err="1">
                <a:solidFill>
                  <a:schemeClr val="bg1">
                    <a:lumMod val="50000"/>
                  </a:schemeClr>
                </a:solidFill>
                <a:latin typeface="Roboto condensed"/>
                <a:cs typeface="Roboto condensed"/>
              </a:rPr>
              <a:t>dtree</a:t>
            </a:r>
            <a:r>
              <a:rPr lang="en-IN" altLang="ko-KR" sz="1200" dirty="0">
                <a:solidFill>
                  <a:schemeClr val="bg1">
                    <a:lumMod val="50000"/>
                  </a:schemeClr>
                </a:solidFill>
                <a:latin typeface="Roboto condensed"/>
                <a:cs typeface="Roboto condensed"/>
              </a:rPr>
              <a:t>.</a:t>
            </a:r>
          </a:p>
          <a:p>
            <a:pPr algn="just">
              <a:lnSpc>
                <a:spcPct val="120000"/>
              </a:lnSpc>
            </a:pPr>
            <a:endParaRPr lang="en-IN" altLang="ko-KR" sz="1200" dirty="0">
              <a:solidFill>
                <a:schemeClr val="bg1">
                  <a:lumMod val="50000"/>
                </a:schemeClr>
              </a:solidFill>
              <a:latin typeface="Roboto condensed"/>
              <a:cs typeface="Roboto condensed"/>
            </a:endParaRPr>
          </a:p>
        </p:txBody>
      </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913199"/>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Training the Decision Tree classifier with criterion as Gini index</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5666509" y="4960137"/>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5815696" y="5106108"/>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43" name="Picture 42" descr="A screenshot of a cell phone&#10;&#10;Description automatically generated">
            <a:extLst>
              <a:ext uri="{FF2B5EF4-FFF2-40B4-BE49-F238E27FC236}">
                <a16:creationId xmlns:a16="http://schemas.microsoft.com/office/drawing/2014/main" id="{EF5635FB-8A2E-9747-9FCF-6334562A8155}"/>
              </a:ext>
            </a:extLst>
          </p:cNvPr>
          <p:cNvPicPr/>
          <p:nvPr/>
        </p:nvPicPr>
        <p:blipFill>
          <a:blip r:embed="rId2">
            <a:extLst>
              <a:ext uri="{28A0092B-C50C-407E-A947-70E740481C1C}">
                <a14:useLocalDpi xmlns:a14="http://schemas.microsoft.com/office/drawing/2010/main" val="0"/>
              </a:ext>
            </a:extLst>
          </a:blip>
          <a:stretch>
            <a:fillRect/>
          </a:stretch>
        </p:blipFill>
        <p:spPr>
          <a:xfrm>
            <a:off x="5666509" y="755637"/>
            <a:ext cx="6196912" cy="1165705"/>
          </a:xfrm>
          <a:prstGeom prst="rect">
            <a:avLst/>
          </a:prstGeom>
        </p:spPr>
      </p:pic>
      <p:pic>
        <p:nvPicPr>
          <p:cNvPr id="44" name="Picture 43" descr="A screenshot of text&#10;&#10;Description automatically generated">
            <a:extLst>
              <a:ext uri="{FF2B5EF4-FFF2-40B4-BE49-F238E27FC236}">
                <a16:creationId xmlns:a16="http://schemas.microsoft.com/office/drawing/2014/main" id="{65FB029F-AB03-C240-BFBD-C1B0E2C5EA6B}"/>
              </a:ext>
            </a:extLst>
          </p:cNvPr>
          <p:cNvPicPr/>
          <p:nvPr/>
        </p:nvPicPr>
        <p:blipFill>
          <a:blip r:embed="rId3">
            <a:extLst>
              <a:ext uri="{28A0092B-C50C-407E-A947-70E740481C1C}">
                <a14:useLocalDpi xmlns:a14="http://schemas.microsoft.com/office/drawing/2010/main" val="0"/>
              </a:ext>
            </a:extLst>
          </a:blip>
          <a:stretch>
            <a:fillRect/>
          </a:stretch>
        </p:blipFill>
        <p:spPr>
          <a:xfrm>
            <a:off x="5666509" y="1728967"/>
            <a:ext cx="6196911" cy="2926160"/>
          </a:xfrm>
          <a:prstGeom prst="rect">
            <a:avLst/>
          </a:prstGeom>
        </p:spPr>
      </p:pic>
      <p:pic>
        <p:nvPicPr>
          <p:cNvPr id="45" name="Picture 44" descr="A picture containing text, map&#10;&#10;Description automatically generated">
            <a:extLst>
              <a:ext uri="{FF2B5EF4-FFF2-40B4-BE49-F238E27FC236}">
                <a16:creationId xmlns:a16="http://schemas.microsoft.com/office/drawing/2014/main" id="{9AE755B5-6096-2743-A896-AE7A9AD67657}"/>
              </a:ext>
            </a:extLst>
          </p:cNvPr>
          <p:cNvPicPr/>
          <p:nvPr/>
        </p:nvPicPr>
        <p:blipFill>
          <a:blip r:embed="rId4">
            <a:extLst>
              <a:ext uri="{28A0092B-C50C-407E-A947-70E740481C1C}">
                <a14:useLocalDpi xmlns:a14="http://schemas.microsoft.com/office/drawing/2010/main" val="0"/>
              </a:ext>
            </a:extLst>
          </a:blip>
          <a:stretch>
            <a:fillRect/>
          </a:stretch>
        </p:blipFill>
        <p:spPr>
          <a:xfrm>
            <a:off x="162474" y="2859292"/>
            <a:ext cx="5429442" cy="3530600"/>
          </a:xfrm>
          <a:prstGeom prst="rect">
            <a:avLst/>
          </a:prstGeom>
        </p:spPr>
      </p:pic>
      <p:sp>
        <p:nvSpPr>
          <p:cNvPr id="48" name="텍스트 개체 틀 2">
            <a:extLst>
              <a:ext uri="{FF2B5EF4-FFF2-40B4-BE49-F238E27FC236}">
                <a16:creationId xmlns:a16="http://schemas.microsoft.com/office/drawing/2014/main" id="{203063F0-E211-1842-BE88-2B5CA9E6C681}"/>
              </a:ext>
            </a:extLst>
          </p:cNvPr>
          <p:cNvSpPr txBox="1">
            <a:spLocks/>
          </p:cNvSpPr>
          <p:nvPr/>
        </p:nvSpPr>
        <p:spPr>
          <a:xfrm>
            <a:off x="6223284" y="4967413"/>
            <a:ext cx="4951301" cy="50909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Plotting the decision tree</a:t>
            </a:r>
          </a:p>
        </p:txBody>
      </p:sp>
      <p:sp>
        <p:nvSpPr>
          <p:cNvPr id="49" name="텍스트 개체 틀 2">
            <a:extLst>
              <a:ext uri="{FF2B5EF4-FFF2-40B4-BE49-F238E27FC236}">
                <a16:creationId xmlns:a16="http://schemas.microsoft.com/office/drawing/2014/main" id="{F92CB41E-1F36-AF47-BAB5-6EF71BA92816}"/>
              </a:ext>
            </a:extLst>
          </p:cNvPr>
          <p:cNvSpPr txBox="1">
            <a:spLocks/>
          </p:cNvSpPr>
          <p:nvPr/>
        </p:nvSpPr>
        <p:spPr>
          <a:xfrm>
            <a:off x="6201606" y="6102363"/>
            <a:ext cx="5491629" cy="57505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The decision tree visualization shown above indicates its structure. It shows the attribute’s selection order for criterion as Gini index.</a:t>
            </a:r>
          </a:p>
        </p:txBody>
      </p:sp>
      <p:pic>
        <p:nvPicPr>
          <p:cNvPr id="50" name="Picture 49">
            <a:extLst>
              <a:ext uri="{FF2B5EF4-FFF2-40B4-BE49-F238E27FC236}">
                <a16:creationId xmlns:a16="http://schemas.microsoft.com/office/drawing/2014/main" id="{DC763109-BF53-DA42-A635-CBEBF432BCA3}"/>
              </a:ext>
            </a:extLst>
          </p:cNvPr>
          <p:cNvPicPr/>
          <p:nvPr/>
        </p:nvPicPr>
        <p:blipFill>
          <a:blip r:embed="rId5">
            <a:extLst>
              <a:ext uri="{28A0092B-C50C-407E-A947-70E740481C1C}">
                <a14:useLocalDpi xmlns:a14="http://schemas.microsoft.com/office/drawing/2010/main" val="0"/>
              </a:ext>
            </a:extLst>
          </a:blip>
          <a:stretch>
            <a:fillRect/>
          </a:stretch>
        </p:blipFill>
        <p:spPr>
          <a:xfrm>
            <a:off x="6201607" y="5438792"/>
            <a:ext cx="5702693" cy="565785"/>
          </a:xfrm>
          <a:prstGeom prst="rect">
            <a:avLst/>
          </a:prstGeom>
        </p:spPr>
      </p:pic>
    </p:spTree>
    <p:extLst>
      <p:ext uri="{BB962C8B-B14F-4D97-AF65-F5344CB8AC3E}">
        <p14:creationId xmlns:p14="http://schemas.microsoft.com/office/powerpoint/2010/main" val="2169385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328579" y="1386243"/>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479104" y="1574811"/>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913199"/>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Training the Decision Tree classifier with criterion as Gini index</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316543" y="2418591"/>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465730" y="2564562"/>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2" name="텍스트 개체 틀 2">
            <a:extLst>
              <a:ext uri="{FF2B5EF4-FFF2-40B4-BE49-F238E27FC236}">
                <a16:creationId xmlns:a16="http://schemas.microsoft.com/office/drawing/2014/main" id="{D55F45AD-A340-4346-A525-0A2988129040}"/>
              </a:ext>
            </a:extLst>
          </p:cNvPr>
          <p:cNvSpPr txBox="1">
            <a:spLocks/>
          </p:cNvSpPr>
          <p:nvPr/>
        </p:nvSpPr>
        <p:spPr>
          <a:xfrm>
            <a:off x="1037925" y="2317273"/>
            <a:ext cx="6061514" cy="774092"/>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The above results show that the classifier with the criterion as </a:t>
            </a:r>
            <a:r>
              <a:rPr lang="en-IN" altLang="ko-KR" sz="1200" dirty="0">
                <a:solidFill>
                  <a:schemeClr val="accent2"/>
                </a:solidFill>
                <a:latin typeface="Roboto condensed"/>
                <a:cs typeface="Roboto condensed"/>
              </a:rPr>
              <a:t>Gini index </a:t>
            </a:r>
            <a:r>
              <a:rPr lang="en-IN" altLang="ko-KR" sz="1200" dirty="0">
                <a:solidFill>
                  <a:schemeClr val="bg1">
                    <a:lumMod val="50000"/>
                  </a:schemeClr>
                </a:solidFill>
                <a:latin typeface="Roboto condensed"/>
                <a:cs typeface="Roboto condensed"/>
              </a:rPr>
              <a:t>is giving </a:t>
            </a:r>
            <a:r>
              <a:rPr lang="en-IN" altLang="ko-KR" sz="1200" dirty="0">
                <a:solidFill>
                  <a:schemeClr val="accent2"/>
                </a:solidFill>
                <a:latin typeface="Roboto condensed"/>
                <a:cs typeface="Roboto condensed"/>
              </a:rPr>
              <a:t>90.03%</a:t>
            </a:r>
            <a:r>
              <a:rPr lang="en-IN" altLang="ko-KR" sz="1200" dirty="0">
                <a:solidFill>
                  <a:schemeClr val="bg1">
                    <a:lumMod val="50000"/>
                  </a:schemeClr>
                </a:solidFill>
                <a:latin typeface="Roboto condensed"/>
                <a:cs typeface="Roboto condensed"/>
              </a:rPr>
              <a:t> of </a:t>
            </a:r>
            <a:r>
              <a:rPr lang="en-IN" altLang="ko-KR" sz="1200" dirty="0">
                <a:solidFill>
                  <a:schemeClr val="accent2"/>
                </a:solidFill>
                <a:latin typeface="Roboto condensed"/>
                <a:cs typeface="Roboto condensed"/>
              </a:rPr>
              <a:t>accuracy</a:t>
            </a:r>
            <a:r>
              <a:rPr lang="en-IN" altLang="ko-KR" sz="1200" dirty="0">
                <a:solidFill>
                  <a:schemeClr val="bg1">
                    <a:lumMod val="50000"/>
                  </a:schemeClr>
                </a:solidFill>
                <a:latin typeface="Roboto condensed"/>
                <a:cs typeface="Roboto condensed"/>
              </a:rPr>
              <a:t> for the test set. In this case, our classifier with criterion Gini index is giving slightly better results. </a:t>
            </a:r>
          </a:p>
        </p:txBody>
      </p:sp>
      <p:grpSp>
        <p:nvGrpSpPr>
          <p:cNvPr id="45" name="Group 31">
            <a:extLst>
              <a:ext uri="{FF2B5EF4-FFF2-40B4-BE49-F238E27FC236}">
                <a16:creationId xmlns:a16="http://schemas.microsoft.com/office/drawing/2014/main" id="{9B763DF7-1F97-6F48-980A-E64ADED568EF}"/>
              </a:ext>
            </a:extLst>
          </p:cNvPr>
          <p:cNvGrpSpPr/>
          <p:nvPr/>
        </p:nvGrpSpPr>
        <p:grpSpPr>
          <a:xfrm>
            <a:off x="958096" y="1202284"/>
            <a:ext cx="6287831" cy="970990"/>
            <a:chOff x="4826000" y="920370"/>
            <a:chExt cx="3116820" cy="599772"/>
          </a:xfrm>
        </p:grpSpPr>
        <p:sp>
          <p:nvSpPr>
            <p:cNvPr id="46" name="텍스트 개체 틀 2">
              <a:extLst>
                <a:ext uri="{FF2B5EF4-FFF2-40B4-BE49-F238E27FC236}">
                  <a16:creationId xmlns:a16="http://schemas.microsoft.com/office/drawing/2014/main" id="{AE572F59-3830-FA47-B693-96808A503CC3}"/>
                </a:ext>
              </a:extLst>
            </p:cNvPr>
            <p:cNvSpPr txBox="1">
              <a:spLocks/>
            </p:cNvSpPr>
            <p:nvPr/>
          </p:nvSpPr>
          <p:spPr>
            <a:xfrm>
              <a:off x="4826000" y="1164933"/>
              <a:ext cx="2749675" cy="3552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Our model is trained with cp = 0.001654064. Using predict function we will predict classes for our test set.</a:t>
              </a:r>
            </a:p>
            <a:p>
              <a:pPr algn="just">
                <a:lnSpc>
                  <a:spcPct val="120000"/>
                </a:lnSpc>
              </a:pPr>
              <a:endParaRPr lang="en-US" sz="1200" dirty="0">
                <a:solidFill>
                  <a:schemeClr val="bg1">
                    <a:lumMod val="50000"/>
                  </a:schemeClr>
                </a:solidFill>
              </a:endParaRPr>
            </a:p>
          </p:txBody>
        </p:sp>
        <p:sp>
          <p:nvSpPr>
            <p:cNvPr id="47" name="텍스트 개체 틀 2">
              <a:extLst>
                <a:ext uri="{FF2B5EF4-FFF2-40B4-BE49-F238E27FC236}">
                  <a16:creationId xmlns:a16="http://schemas.microsoft.com/office/drawing/2014/main" id="{B2A9B30A-6A3E-4840-984E-54213F3E7B69}"/>
                </a:ext>
              </a:extLst>
            </p:cNvPr>
            <p:cNvSpPr txBox="1">
              <a:spLocks/>
            </p:cNvSpPr>
            <p:nvPr/>
          </p:nvSpPr>
          <p:spPr>
            <a:xfrm>
              <a:off x="4826000" y="920370"/>
              <a:ext cx="3116820"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Evaluate Model Performance – Predicting the model on test data</a:t>
              </a:r>
            </a:p>
          </p:txBody>
        </p:sp>
      </p:grpSp>
      <p:pic>
        <p:nvPicPr>
          <p:cNvPr id="34" name="Picture 33" descr="A picture containing knife&#10;&#10;Description automatically generated">
            <a:extLst>
              <a:ext uri="{FF2B5EF4-FFF2-40B4-BE49-F238E27FC236}">
                <a16:creationId xmlns:a16="http://schemas.microsoft.com/office/drawing/2014/main" id="{E0CFCE4A-25BB-8749-A477-C7F018200114}"/>
              </a:ext>
            </a:extLst>
          </p:cNvPr>
          <p:cNvPicPr/>
          <p:nvPr/>
        </p:nvPicPr>
        <p:blipFill>
          <a:blip r:embed="rId2">
            <a:extLst>
              <a:ext uri="{28A0092B-C50C-407E-A947-70E740481C1C}">
                <a14:useLocalDpi xmlns:a14="http://schemas.microsoft.com/office/drawing/2010/main" val="0"/>
              </a:ext>
            </a:extLst>
          </a:blip>
          <a:stretch>
            <a:fillRect/>
          </a:stretch>
        </p:blipFill>
        <p:spPr>
          <a:xfrm>
            <a:off x="7340346" y="921645"/>
            <a:ext cx="4730630" cy="761365"/>
          </a:xfrm>
          <a:prstGeom prst="rect">
            <a:avLst/>
          </a:prstGeom>
        </p:spPr>
      </p:pic>
      <p:pic>
        <p:nvPicPr>
          <p:cNvPr id="48" name="Picture 47" descr="A screenshot of a cell phone screen with text&#10;&#10;Description automatically generated">
            <a:extLst>
              <a:ext uri="{FF2B5EF4-FFF2-40B4-BE49-F238E27FC236}">
                <a16:creationId xmlns:a16="http://schemas.microsoft.com/office/drawing/2014/main" id="{16D93066-2A9B-3349-A813-81168D0F60BB}"/>
              </a:ext>
            </a:extLst>
          </p:cNvPr>
          <p:cNvPicPr/>
          <p:nvPr/>
        </p:nvPicPr>
        <p:blipFill>
          <a:blip r:embed="rId3">
            <a:extLst>
              <a:ext uri="{28A0092B-C50C-407E-A947-70E740481C1C}">
                <a14:useLocalDpi xmlns:a14="http://schemas.microsoft.com/office/drawing/2010/main" val="0"/>
              </a:ext>
            </a:extLst>
          </a:blip>
          <a:stretch>
            <a:fillRect/>
          </a:stretch>
        </p:blipFill>
        <p:spPr>
          <a:xfrm>
            <a:off x="7340346" y="2276533"/>
            <a:ext cx="4117363" cy="4119880"/>
          </a:xfrm>
          <a:prstGeom prst="rect">
            <a:avLst/>
          </a:prstGeom>
        </p:spPr>
      </p:pic>
      <p:sp>
        <p:nvSpPr>
          <p:cNvPr id="54" name="텍스트 개체 틀 2">
            <a:extLst>
              <a:ext uri="{FF2B5EF4-FFF2-40B4-BE49-F238E27FC236}">
                <a16:creationId xmlns:a16="http://schemas.microsoft.com/office/drawing/2014/main" id="{2F2EE967-826C-DE45-A856-F127D49429C5}"/>
              </a:ext>
            </a:extLst>
          </p:cNvPr>
          <p:cNvSpPr txBox="1">
            <a:spLocks/>
          </p:cNvSpPr>
          <p:nvPr/>
        </p:nvSpPr>
        <p:spPr>
          <a:xfrm>
            <a:off x="1037925" y="3252707"/>
            <a:ext cx="6061514" cy="187347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It shows that </a:t>
            </a:r>
            <a:r>
              <a:rPr lang="en-IN" altLang="ko-KR" sz="1200" dirty="0">
                <a:solidFill>
                  <a:schemeClr val="accent2"/>
                </a:solidFill>
                <a:latin typeface="Roboto condensed"/>
                <a:cs typeface="Roboto condensed"/>
              </a:rPr>
              <a:t>7728</a:t>
            </a:r>
            <a:r>
              <a:rPr lang="en-IN" altLang="ko-KR" sz="1200" dirty="0">
                <a:solidFill>
                  <a:schemeClr val="bg1">
                    <a:lumMod val="50000"/>
                  </a:schemeClr>
                </a:solidFill>
                <a:latin typeface="Roboto condensed"/>
                <a:cs typeface="Roboto condensed"/>
              </a:rPr>
              <a:t> clients who did not subscribed term deposit were correctly classified showing </a:t>
            </a:r>
            <a:r>
              <a:rPr lang="en-IN" altLang="ko-KR" sz="1200" dirty="0">
                <a:solidFill>
                  <a:schemeClr val="accent2"/>
                </a:solidFill>
                <a:latin typeface="Roboto condensed"/>
                <a:cs typeface="Roboto condensed"/>
              </a:rPr>
              <a:t>true positive </a:t>
            </a:r>
            <a:r>
              <a:rPr lang="en-IN" altLang="ko-KR" sz="1200" dirty="0">
                <a:solidFill>
                  <a:schemeClr val="bg1">
                    <a:lumMod val="50000"/>
                  </a:schemeClr>
                </a:solidFill>
                <a:latin typeface="Roboto condensed"/>
                <a:cs typeface="Roboto condensed"/>
              </a:rPr>
              <a:t>results. Similarly, </a:t>
            </a:r>
            <a:r>
              <a:rPr lang="en-IN" altLang="ko-KR" sz="1200" dirty="0">
                <a:solidFill>
                  <a:schemeClr val="accent2"/>
                </a:solidFill>
                <a:latin typeface="Roboto condensed"/>
                <a:cs typeface="Roboto condensed"/>
              </a:rPr>
              <a:t>412</a:t>
            </a:r>
            <a:r>
              <a:rPr lang="en-IN" altLang="ko-KR" sz="1200" dirty="0">
                <a:solidFill>
                  <a:schemeClr val="bg1">
                    <a:lumMod val="50000"/>
                  </a:schemeClr>
                </a:solidFill>
                <a:latin typeface="Roboto condensed"/>
                <a:cs typeface="Roboto condensed"/>
              </a:rPr>
              <a:t> clients who did subscribe were also correctly classified showing </a:t>
            </a:r>
            <a:r>
              <a:rPr lang="en-IN" altLang="ko-KR" sz="1200" dirty="0">
                <a:solidFill>
                  <a:schemeClr val="accent2"/>
                </a:solidFill>
                <a:latin typeface="Roboto condensed"/>
                <a:cs typeface="Roboto condensed"/>
              </a:rPr>
              <a:t>true negative</a:t>
            </a:r>
            <a:r>
              <a:rPr lang="en-IN" altLang="ko-KR" sz="1200" dirty="0">
                <a:solidFill>
                  <a:schemeClr val="bg1">
                    <a:lumMod val="50000"/>
                  </a:schemeClr>
                </a:solidFill>
                <a:latin typeface="Roboto condensed"/>
                <a:cs typeface="Roboto condensed"/>
              </a:rPr>
              <a:t>. But </a:t>
            </a:r>
            <a:r>
              <a:rPr lang="en-IN" altLang="ko-KR" sz="1200" dirty="0">
                <a:solidFill>
                  <a:schemeClr val="accent2"/>
                </a:solidFill>
                <a:latin typeface="Roboto condensed"/>
                <a:cs typeface="Roboto condensed"/>
              </a:rPr>
              <a:t>256</a:t>
            </a:r>
            <a:r>
              <a:rPr lang="en-IN" altLang="ko-KR" sz="1200" dirty="0">
                <a:solidFill>
                  <a:schemeClr val="bg1">
                    <a:lumMod val="50000"/>
                  </a:schemeClr>
                </a:solidFill>
                <a:latin typeface="Roboto condensed"/>
                <a:cs typeface="Roboto condensed"/>
              </a:rPr>
              <a:t> clients who actually did not subscribed but were </a:t>
            </a:r>
            <a:r>
              <a:rPr lang="en-IN" altLang="ko-KR" sz="1200" dirty="0">
                <a:solidFill>
                  <a:schemeClr val="accent2"/>
                </a:solidFill>
                <a:latin typeface="Roboto condensed"/>
                <a:cs typeface="Roboto condensed"/>
              </a:rPr>
              <a:t>misclassified</a:t>
            </a:r>
            <a:r>
              <a:rPr lang="en-IN" altLang="ko-KR" sz="1200" dirty="0">
                <a:solidFill>
                  <a:schemeClr val="bg1">
                    <a:lumMod val="50000"/>
                  </a:schemeClr>
                </a:solidFill>
                <a:latin typeface="Roboto condensed"/>
                <a:cs typeface="Roboto condensed"/>
              </a:rPr>
              <a:t> as subscribed and </a:t>
            </a:r>
            <a:r>
              <a:rPr lang="en-IN" altLang="ko-KR" sz="1200" dirty="0">
                <a:solidFill>
                  <a:schemeClr val="accent2"/>
                </a:solidFill>
                <a:latin typeface="Roboto condensed"/>
                <a:cs typeface="Roboto condensed"/>
              </a:rPr>
              <a:t>645</a:t>
            </a:r>
            <a:r>
              <a:rPr lang="en-IN" altLang="ko-KR" sz="1200" dirty="0">
                <a:solidFill>
                  <a:schemeClr val="bg1">
                    <a:lumMod val="50000"/>
                  </a:schemeClr>
                </a:solidFill>
                <a:latin typeface="Roboto condensed"/>
                <a:cs typeface="Roboto condensed"/>
              </a:rPr>
              <a:t> who did subscribe but were </a:t>
            </a:r>
            <a:r>
              <a:rPr lang="en-IN" altLang="ko-KR" sz="1200" dirty="0">
                <a:solidFill>
                  <a:schemeClr val="accent2"/>
                </a:solidFill>
                <a:latin typeface="Roboto condensed"/>
                <a:cs typeface="Roboto condensed"/>
              </a:rPr>
              <a:t>misclassified</a:t>
            </a:r>
            <a:r>
              <a:rPr lang="en-IN" altLang="ko-KR" sz="1200" dirty="0">
                <a:solidFill>
                  <a:schemeClr val="bg1">
                    <a:lumMod val="50000"/>
                  </a:schemeClr>
                </a:solidFill>
                <a:latin typeface="Roboto condensed"/>
                <a:cs typeface="Roboto condensed"/>
              </a:rPr>
              <a:t> as did not are representing </a:t>
            </a:r>
            <a:r>
              <a:rPr lang="en-IN" altLang="ko-KR" sz="1200" dirty="0">
                <a:solidFill>
                  <a:schemeClr val="accent2"/>
                </a:solidFill>
                <a:latin typeface="Roboto condensed"/>
                <a:cs typeface="Roboto condensed"/>
              </a:rPr>
              <a:t>false positive </a:t>
            </a:r>
            <a:r>
              <a:rPr lang="en-IN" altLang="ko-KR" sz="1200" dirty="0">
                <a:solidFill>
                  <a:schemeClr val="bg1">
                    <a:lumMod val="50000"/>
                  </a:schemeClr>
                </a:solidFill>
                <a:latin typeface="Roboto condensed"/>
                <a:cs typeface="Roboto condensed"/>
              </a:rPr>
              <a:t>and </a:t>
            </a:r>
            <a:r>
              <a:rPr lang="en-IN" altLang="ko-KR" sz="1200" dirty="0">
                <a:solidFill>
                  <a:schemeClr val="accent2"/>
                </a:solidFill>
                <a:latin typeface="Roboto condensed"/>
                <a:cs typeface="Roboto condensed"/>
              </a:rPr>
              <a:t>false negative </a:t>
            </a:r>
            <a:r>
              <a:rPr lang="en-IN" altLang="ko-KR" sz="1200" dirty="0">
                <a:solidFill>
                  <a:schemeClr val="bg1">
                    <a:lumMod val="50000"/>
                  </a:schemeClr>
                </a:solidFill>
                <a:latin typeface="Roboto condensed"/>
                <a:cs typeface="Roboto condensed"/>
              </a:rPr>
              <a:t>respectively. Moreover, we can also check other parameters like sensitivity, specificity, Positive and negative prediction values, kappa values etc.</a:t>
            </a:r>
          </a:p>
        </p:txBody>
      </p:sp>
      <p:sp>
        <p:nvSpPr>
          <p:cNvPr id="55" name="Rounded Rectangle 10">
            <a:extLst>
              <a:ext uri="{FF2B5EF4-FFF2-40B4-BE49-F238E27FC236}">
                <a16:creationId xmlns:a16="http://schemas.microsoft.com/office/drawing/2014/main" id="{197A0514-E8F8-4441-8E25-7081B8601206}"/>
              </a:ext>
            </a:extLst>
          </p:cNvPr>
          <p:cNvSpPr/>
          <p:nvPr/>
        </p:nvSpPr>
        <p:spPr>
          <a:xfrm>
            <a:off x="322421" y="3302171"/>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56" name="Freeform 53">
            <a:extLst>
              <a:ext uri="{FF2B5EF4-FFF2-40B4-BE49-F238E27FC236}">
                <a16:creationId xmlns:a16="http://schemas.microsoft.com/office/drawing/2014/main" id="{8CF7597B-9484-F44D-B323-58B7748414FC}"/>
              </a:ext>
            </a:extLst>
          </p:cNvPr>
          <p:cNvSpPr>
            <a:spLocks noEditPoints="1"/>
          </p:cNvSpPr>
          <p:nvPr/>
        </p:nvSpPr>
        <p:spPr bwMode="auto">
          <a:xfrm>
            <a:off x="503008" y="3461232"/>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Tree>
    <p:extLst>
      <p:ext uri="{BB962C8B-B14F-4D97-AF65-F5344CB8AC3E}">
        <p14:creationId xmlns:p14="http://schemas.microsoft.com/office/powerpoint/2010/main" val="3981570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ed Rectangle 12"/>
          <p:cNvSpPr/>
          <p:nvPr/>
        </p:nvSpPr>
        <p:spPr>
          <a:xfrm>
            <a:off x="4915026" y="1678662"/>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5065551" y="1867230"/>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6" name="Rounded Rectangle 11"/>
          <p:cNvSpPr/>
          <p:nvPr/>
        </p:nvSpPr>
        <p:spPr>
          <a:xfrm>
            <a:off x="4918486" y="2717514"/>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5077839" y="2868378"/>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4" name="Rounded Rectangle 10"/>
          <p:cNvSpPr/>
          <p:nvPr/>
        </p:nvSpPr>
        <p:spPr>
          <a:xfrm>
            <a:off x="4915026" y="3739773"/>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5091216" y="3893722"/>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FOUR</a:t>
            </a:r>
            <a:endParaRPr lang="zh-CN" altLang="en-US" sz="20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Random Forest</a:t>
            </a:r>
            <a:endParaRPr lang="zh-CN" altLang="en-US" sz="2667" dirty="0">
              <a:solidFill>
                <a:srgbClr val="183A5D"/>
              </a:solidFill>
              <a:latin typeface="微软雅黑" panose="020B0503020204020204" pitchFamily="34" charset="-122"/>
              <a:ea typeface="微软雅黑" panose="020B0503020204020204" pitchFamily="34" charset="-122"/>
            </a:endParaRPr>
          </a:p>
        </p:txBody>
      </p:sp>
      <p:pic>
        <p:nvPicPr>
          <p:cNvPr id="28" name="Picture 27" descr="A picture containing knife&#10;&#10;Description automatically generated">
            <a:extLst>
              <a:ext uri="{FF2B5EF4-FFF2-40B4-BE49-F238E27FC236}">
                <a16:creationId xmlns:a16="http://schemas.microsoft.com/office/drawing/2014/main" id="{F0EF35E9-FF30-E946-9F7C-D02731DBE6D9}"/>
              </a:ext>
            </a:extLst>
          </p:cNvPr>
          <p:cNvPicPr/>
          <p:nvPr/>
        </p:nvPicPr>
        <p:blipFill>
          <a:blip r:embed="rId2">
            <a:extLst>
              <a:ext uri="{28A0092B-C50C-407E-A947-70E740481C1C}">
                <a14:useLocalDpi xmlns:a14="http://schemas.microsoft.com/office/drawing/2010/main" val="0"/>
              </a:ext>
            </a:extLst>
          </a:blip>
          <a:stretch>
            <a:fillRect/>
          </a:stretch>
        </p:blipFill>
        <p:spPr>
          <a:xfrm>
            <a:off x="328085" y="1830626"/>
            <a:ext cx="4436415" cy="1003300"/>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965CEE8-664D-2D40-9765-30B31769AB44}"/>
              </a:ext>
            </a:extLst>
          </p:cNvPr>
          <p:cNvPicPr/>
          <p:nvPr/>
        </p:nvPicPr>
        <p:blipFill>
          <a:blip r:embed="rId3">
            <a:extLst>
              <a:ext uri="{28A0092B-C50C-407E-A947-70E740481C1C}">
                <a14:useLocalDpi xmlns:a14="http://schemas.microsoft.com/office/drawing/2010/main" val="0"/>
              </a:ext>
            </a:extLst>
          </a:blip>
          <a:stretch>
            <a:fillRect/>
          </a:stretch>
        </p:blipFill>
        <p:spPr>
          <a:xfrm>
            <a:off x="302389" y="2934153"/>
            <a:ext cx="4554337" cy="3153728"/>
          </a:xfrm>
          <a:prstGeom prst="rect">
            <a:avLst/>
          </a:prstGeom>
        </p:spPr>
      </p:pic>
      <p:sp>
        <p:nvSpPr>
          <p:cNvPr id="34" name="텍스트 개체 틀 2">
            <a:extLst>
              <a:ext uri="{FF2B5EF4-FFF2-40B4-BE49-F238E27FC236}">
                <a16:creationId xmlns:a16="http://schemas.microsoft.com/office/drawing/2014/main" id="{55CEA878-09CC-6449-98B8-0C640D720762}"/>
              </a:ext>
            </a:extLst>
          </p:cNvPr>
          <p:cNvSpPr txBox="1">
            <a:spLocks/>
          </p:cNvSpPr>
          <p:nvPr/>
        </p:nvSpPr>
        <p:spPr>
          <a:xfrm>
            <a:off x="2088673" y="651315"/>
            <a:ext cx="9866261" cy="88682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Random forests are an ensemble learning method that operate by constructing a multitude of decision trees at training time and outputting the class that is the mode of the classes (classification) or mean prediction (regression) of the individual trees. It correct for decision trees habit of overfitting to their training set. In R the main implementation of random forest is found in the randomForest library.</a:t>
            </a:r>
          </a:p>
        </p:txBody>
      </p:sp>
      <p:sp>
        <p:nvSpPr>
          <p:cNvPr id="36" name="텍스트 개체 틀 2">
            <a:extLst>
              <a:ext uri="{FF2B5EF4-FFF2-40B4-BE49-F238E27FC236}">
                <a16:creationId xmlns:a16="http://schemas.microsoft.com/office/drawing/2014/main" id="{EC857156-CE42-184F-BE4A-2905867C233E}"/>
              </a:ext>
            </a:extLst>
          </p:cNvPr>
          <p:cNvSpPr txBox="1">
            <a:spLocks/>
          </p:cNvSpPr>
          <p:nvPr/>
        </p:nvSpPr>
        <p:spPr>
          <a:xfrm>
            <a:off x="5607570" y="1625366"/>
            <a:ext cx="6584429" cy="5232634"/>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rgbClr val="7F7F7F"/>
                </a:solidFill>
                <a:latin typeface="Roboto condensed"/>
                <a:cs typeface="Roboto condensed"/>
              </a:rPr>
              <a:t>The Random Forest method takes the 17 features from the dataset in which 16 predictors and 1 dependent variable is used for making the Breiman’s random forest classification towards the final decision based on dependent variable. </a:t>
            </a:r>
          </a:p>
          <a:p>
            <a:pPr algn="just">
              <a:lnSpc>
                <a:spcPct val="120000"/>
              </a:lnSpc>
            </a:pPr>
            <a:endParaRPr lang="en-IN" altLang="ko-KR" sz="1200" dirty="0">
              <a:solidFill>
                <a:srgbClr val="7F7F7F"/>
              </a:solidFill>
              <a:latin typeface="Roboto condensed"/>
              <a:cs typeface="Roboto condensed"/>
            </a:endParaRPr>
          </a:p>
          <a:p>
            <a:pPr algn="just">
              <a:lnSpc>
                <a:spcPct val="120000"/>
              </a:lnSpc>
            </a:pPr>
            <a:r>
              <a:rPr lang="en-IN" altLang="ko-KR" sz="1200" dirty="0">
                <a:solidFill>
                  <a:srgbClr val="7F7F7F"/>
                </a:solidFill>
                <a:latin typeface="Roboto condensed"/>
                <a:cs typeface="Roboto condensed"/>
              </a:rPr>
              <a:t>The syntax for the random forests suggests the classification of the dataset features using multiple variables represented by ‘~’ variable. The random forest provides some basic options to select the number of mtry and tree control variables. By default, the ntree is selected 500 and mtry is selected as 4. </a:t>
            </a:r>
          </a:p>
          <a:p>
            <a:pPr algn="just">
              <a:lnSpc>
                <a:spcPct val="120000"/>
              </a:lnSpc>
            </a:pPr>
            <a:endParaRPr lang="en-IN" altLang="ko-KR" sz="1200" dirty="0">
              <a:solidFill>
                <a:srgbClr val="7F7F7F"/>
              </a:solidFill>
              <a:latin typeface="Roboto condensed"/>
              <a:cs typeface="Roboto condensed"/>
            </a:endParaRPr>
          </a:p>
          <a:p>
            <a:pPr algn="just">
              <a:lnSpc>
                <a:spcPct val="120000"/>
              </a:lnSpc>
            </a:pPr>
            <a:r>
              <a:rPr lang="en-IN" altLang="ko-KR" sz="1200" dirty="0">
                <a:solidFill>
                  <a:srgbClr val="7F7F7F"/>
                </a:solidFill>
                <a:latin typeface="Roboto condensed"/>
                <a:cs typeface="Roboto condensed"/>
              </a:rPr>
              <a:t>The above statements execute the random forest on the training dataset, the classifier creates an object which is used for making the prediction labels. </a:t>
            </a:r>
          </a:p>
          <a:p>
            <a:pPr algn="just">
              <a:lnSpc>
                <a:spcPct val="120000"/>
              </a:lnSpc>
            </a:pPr>
            <a:endParaRPr lang="en-IN" altLang="ko-KR" sz="1200" dirty="0">
              <a:solidFill>
                <a:srgbClr val="7F7F7F"/>
              </a:solidFill>
              <a:latin typeface="Roboto condensed"/>
              <a:cs typeface="Roboto condensed"/>
            </a:endParaRPr>
          </a:p>
          <a:p>
            <a:pPr algn="just">
              <a:lnSpc>
                <a:spcPct val="120000"/>
              </a:lnSpc>
            </a:pPr>
            <a:r>
              <a:rPr lang="en-IN" altLang="ko-KR" sz="1200" dirty="0">
                <a:solidFill>
                  <a:srgbClr val="7F7F7F"/>
                </a:solidFill>
                <a:latin typeface="Roboto condensed"/>
                <a:cs typeface="Roboto condensed"/>
              </a:rPr>
              <a:t>The output suggests the proportion of the data used from the factors for building the random forest classifier output. The OOB is out of bag error suggesting the data that is not be used in training and being left for testing purposes and the data will be used when multiple test models are compiled. It is 9.15%</a:t>
            </a:r>
          </a:p>
          <a:p>
            <a:pPr algn="just">
              <a:lnSpc>
                <a:spcPct val="120000"/>
              </a:lnSpc>
            </a:pPr>
            <a:endParaRPr lang="en-IN" altLang="ko-KR" sz="1200" dirty="0">
              <a:solidFill>
                <a:srgbClr val="7F7F7F"/>
              </a:solidFill>
              <a:latin typeface="Roboto condensed"/>
              <a:cs typeface="Roboto condensed"/>
            </a:endParaRPr>
          </a:p>
          <a:p>
            <a:pPr algn="just">
              <a:lnSpc>
                <a:spcPct val="120000"/>
              </a:lnSpc>
            </a:pPr>
            <a:r>
              <a:rPr lang="en-IN" altLang="ko-KR" sz="1200" dirty="0">
                <a:solidFill>
                  <a:srgbClr val="7F7F7F"/>
                </a:solidFill>
                <a:latin typeface="Roboto condensed"/>
                <a:cs typeface="Roboto condensed"/>
              </a:rPr>
              <a:t>This is the summary of the random forest which gives the output with confusion matrix and description about the classification. This shows the information of the different features with respect to their allocation and misclassification. The confusion matrix also shows the error rate for every factor and its misclassification percentage for the random forest model.</a:t>
            </a:r>
          </a:p>
        </p:txBody>
      </p:sp>
      <p:sp>
        <p:nvSpPr>
          <p:cNvPr id="39" name="Rounded Rectangle 10">
            <a:extLst>
              <a:ext uri="{FF2B5EF4-FFF2-40B4-BE49-F238E27FC236}">
                <a16:creationId xmlns:a16="http://schemas.microsoft.com/office/drawing/2014/main" id="{327EAA98-2249-8749-B5B8-A475BAF0E312}"/>
              </a:ext>
            </a:extLst>
          </p:cNvPr>
          <p:cNvSpPr/>
          <p:nvPr/>
        </p:nvSpPr>
        <p:spPr>
          <a:xfrm>
            <a:off x="4926143" y="571088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40" name="Freeform 53">
            <a:extLst>
              <a:ext uri="{FF2B5EF4-FFF2-40B4-BE49-F238E27FC236}">
                <a16:creationId xmlns:a16="http://schemas.microsoft.com/office/drawing/2014/main" id="{FBCEE42B-8850-534A-89CC-8D3C53F2CCBC}"/>
              </a:ext>
            </a:extLst>
          </p:cNvPr>
          <p:cNvSpPr>
            <a:spLocks noEditPoints="1"/>
          </p:cNvSpPr>
          <p:nvPr/>
        </p:nvSpPr>
        <p:spPr bwMode="auto">
          <a:xfrm>
            <a:off x="5106730" y="5869949"/>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41" name="Rounded Rectangle 13">
            <a:extLst>
              <a:ext uri="{FF2B5EF4-FFF2-40B4-BE49-F238E27FC236}">
                <a16:creationId xmlns:a16="http://schemas.microsoft.com/office/drawing/2014/main" id="{3C2C5D61-AED7-3A43-9DEC-FB096A03359E}"/>
              </a:ext>
            </a:extLst>
          </p:cNvPr>
          <p:cNvSpPr/>
          <p:nvPr/>
        </p:nvSpPr>
        <p:spPr>
          <a:xfrm>
            <a:off x="4921754" y="4628131"/>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2" name="Group 22">
            <a:extLst>
              <a:ext uri="{FF2B5EF4-FFF2-40B4-BE49-F238E27FC236}">
                <a16:creationId xmlns:a16="http://schemas.microsoft.com/office/drawing/2014/main" id="{432A9126-ADAE-7642-B1DF-350E490D3B38}"/>
              </a:ext>
            </a:extLst>
          </p:cNvPr>
          <p:cNvGrpSpPr/>
          <p:nvPr/>
        </p:nvGrpSpPr>
        <p:grpSpPr>
          <a:xfrm>
            <a:off x="5079776" y="4758567"/>
            <a:ext cx="229771" cy="226112"/>
            <a:chOff x="6297613" y="1392238"/>
            <a:chExt cx="498475" cy="490537"/>
          </a:xfrm>
          <a:solidFill>
            <a:schemeClr val="bg1"/>
          </a:solidFill>
        </p:grpSpPr>
        <p:sp>
          <p:nvSpPr>
            <p:cNvPr id="44" name="Freeform 23">
              <a:extLst>
                <a:ext uri="{FF2B5EF4-FFF2-40B4-BE49-F238E27FC236}">
                  <a16:creationId xmlns:a16="http://schemas.microsoft.com/office/drawing/2014/main" id="{532A630A-C222-B941-A0E9-107278BABAC8}"/>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5" name="Freeform 24">
              <a:extLst>
                <a:ext uri="{FF2B5EF4-FFF2-40B4-BE49-F238E27FC236}">
                  <a16:creationId xmlns:a16="http://schemas.microsoft.com/office/drawing/2014/main" id="{95B1571B-313B-9F49-B424-6BE4F91C4F1A}"/>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6" name="Freeform 25">
              <a:extLst>
                <a:ext uri="{FF2B5EF4-FFF2-40B4-BE49-F238E27FC236}">
                  <a16:creationId xmlns:a16="http://schemas.microsoft.com/office/drawing/2014/main" id="{2BC83216-FADA-E841-9A0D-CA4F895E4A1B}"/>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2375508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9">
            <a:extLst>
              <a:ext uri="{FF2B5EF4-FFF2-40B4-BE49-F238E27FC236}">
                <a16:creationId xmlns:a16="http://schemas.microsoft.com/office/drawing/2014/main" id="{D014F9EB-0E60-4643-8B3D-70105CAD1149}"/>
              </a:ext>
            </a:extLst>
          </p:cNvPr>
          <p:cNvSpPr>
            <a:spLocks/>
          </p:cNvSpPr>
          <p:nvPr/>
        </p:nvSpPr>
        <p:spPr bwMode="auto">
          <a:xfrm rot="10800000" flipV="1">
            <a:off x="7302374" y="1866502"/>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3ABE9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4" name="Freeform 9">
            <a:extLst>
              <a:ext uri="{FF2B5EF4-FFF2-40B4-BE49-F238E27FC236}">
                <a16:creationId xmlns:a16="http://schemas.microsoft.com/office/drawing/2014/main" id="{82387673-0871-0945-8474-FC443AAB8FB0}"/>
              </a:ext>
            </a:extLst>
          </p:cNvPr>
          <p:cNvSpPr>
            <a:spLocks/>
          </p:cNvSpPr>
          <p:nvPr/>
        </p:nvSpPr>
        <p:spPr bwMode="auto">
          <a:xfrm rot="10800000" flipV="1">
            <a:off x="2425224" y="2480978"/>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01C4BE"/>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2" name="Freeform 9">
            <a:extLst>
              <a:ext uri="{FF2B5EF4-FFF2-40B4-BE49-F238E27FC236}">
                <a16:creationId xmlns:a16="http://schemas.microsoft.com/office/drawing/2014/main" id="{B64E1C4C-2559-4245-BE90-DA97E794930B}"/>
              </a:ext>
            </a:extLst>
          </p:cNvPr>
          <p:cNvSpPr>
            <a:spLocks/>
          </p:cNvSpPr>
          <p:nvPr/>
        </p:nvSpPr>
        <p:spPr bwMode="auto">
          <a:xfrm rot="10800000" flipV="1">
            <a:off x="4124839" y="2314010"/>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dk1"/>
              </a:solidFill>
            </a:endParaRPr>
          </a:p>
        </p:txBody>
      </p:sp>
      <p:sp>
        <p:nvSpPr>
          <p:cNvPr id="4" name="文本框 3"/>
          <p:cNvSpPr txBox="1"/>
          <p:nvPr/>
        </p:nvSpPr>
        <p:spPr>
          <a:xfrm>
            <a:off x="505337" y="191201"/>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Roadmap</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7" name="Rounded Rectangle 8"/>
          <p:cNvSpPr/>
          <p:nvPr/>
        </p:nvSpPr>
        <p:spPr>
          <a:xfrm>
            <a:off x="913242" y="3634022"/>
            <a:ext cx="2417916" cy="136782"/>
          </a:xfrm>
          <a:prstGeom prst="roundRect">
            <a:avLst>
              <a:gd name="adj" fmla="val 50000"/>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8" name="Rounded Rectangle 9"/>
          <p:cNvSpPr/>
          <p:nvPr/>
        </p:nvSpPr>
        <p:spPr>
          <a:xfrm>
            <a:off x="2594180" y="3631147"/>
            <a:ext cx="2374889" cy="139964"/>
          </a:xfrm>
          <a:prstGeom prst="roundRect">
            <a:avLst>
              <a:gd name="adj" fmla="val 50000"/>
            </a:avLst>
          </a:prstGeom>
          <a:solidFill>
            <a:srgbClr val="01C4BE"/>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9" name="Rounded Rectangle 10"/>
          <p:cNvSpPr/>
          <p:nvPr/>
        </p:nvSpPr>
        <p:spPr>
          <a:xfrm>
            <a:off x="5312368" y="3635697"/>
            <a:ext cx="2131858" cy="137398"/>
          </a:xfrm>
          <a:prstGeom prst="roundRect">
            <a:avLst>
              <a:gd name="adj" fmla="val 50000"/>
            </a:avLst>
          </a:prstGeom>
          <a:solidFill>
            <a:srgbClr val="ED657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0" name="Rounded Rectangle 11"/>
          <p:cNvSpPr/>
          <p:nvPr/>
        </p:nvSpPr>
        <p:spPr>
          <a:xfrm>
            <a:off x="7386701" y="3621831"/>
            <a:ext cx="1996398" cy="158238"/>
          </a:xfrm>
          <a:prstGeom prst="roundRect">
            <a:avLst>
              <a:gd name="adj" fmla="val 50000"/>
            </a:avLst>
          </a:prstGeom>
          <a:solidFill>
            <a:srgbClr val="3ABE9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1" name="Rounded Rectangle 12"/>
          <p:cNvSpPr/>
          <p:nvPr/>
        </p:nvSpPr>
        <p:spPr>
          <a:xfrm>
            <a:off x="9072204" y="3621830"/>
            <a:ext cx="2403164" cy="143932"/>
          </a:xfrm>
          <a:prstGeom prst="roundRect">
            <a:avLst>
              <a:gd name="adj" fmla="val 50000"/>
            </a:avLst>
          </a:prstGeom>
          <a:solidFill>
            <a:srgbClr val="183A5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2" name="Rounded Rectangle 13"/>
          <p:cNvSpPr/>
          <p:nvPr/>
        </p:nvSpPr>
        <p:spPr>
          <a:xfrm rot="2700000">
            <a:off x="11139424" y="3470891"/>
            <a:ext cx="516467" cy="143933"/>
          </a:xfrm>
          <a:prstGeom prst="roundRect">
            <a:avLst>
              <a:gd name="adj" fmla="val 50000"/>
            </a:avLst>
          </a:prstGeom>
          <a:solidFill>
            <a:srgbClr val="183A5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3" name="Rounded Rectangle 14"/>
          <p:cNvSpPr/>
          <p:nvPr/>
        </p:nvSpPr>
        <p:spPr>
          <a:xfrm rot="18900000">
            <a:off x="11151616" y="3763354"/>
            <a:ext cx="516467" cy="143933"/>
          </a:xfrm>
          <a:prstGeom prst="roundRect">
            <a:avLst>
              <a:gd name="adj" fmla="val 50000"/>
            </a:avLst>
          </a:prstGeom>
          <a:solidFill>
            <a:srgbClr val="183A5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5" name="타원 169"/>
          <p:cNvSpPr/>
          <p:nvPr/>
        </p:nvSpPr>
        <p:spPr>
          <a:xfrm>
            <a:off x="2470582" y="3528363"/>
            <a:ext cx="302024" cy="302024"/>
          </a:xfrm>
          <a:prstGeom prst="ellipse">
            <a:avLst/>
          </a:prstGeom>
          <a:solidFill>
            <a:srgbClr val="FFFFFF"/>
          </a:solidFill>
          <a:ln w="3175" cap="flat" cmpd="sng" algn="ctr">
            <a:solidFill>
              <a:srgbClr val="01C4B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16" name="타원 169"/>
          <p:cNvSpPr/>
          <p:nvPr/>
        </p:nvSpPr>
        <p:spPr>
          <a:xfrm>
            <a:off x="2570649" y="3635697"/>
            <a:ext cx="94007" cy="94007"/>
          </a:xfrm>
          <a:prstGeom prst="ellipse">
            <a:avLst/>
          </a:prstGeom>
          <a:solidFill>
            <a:srgbClr val="01C4BE"/>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1" name="타원 169"/>
          <p:cNvSpPr/>
          <p:nvPr/>
        </p:nvSpPr>
        <p:spPr>
          <a:xfrm>
            <a:off x="7334950" y="3531214"/>
            <a:ext cx="302024" cy="302024"/>
          </a:xfrm>
          <a:prstGeom prst="ellipse">
            <a:avLst/>
          </a:prstGeom>
          <a:solidFill>
            <a:srgbClr val="FFFFFF"/>
          </a:solidFill>
          <a:ln w="3175" cap="flat" cmpd="sng" algn="ctr">
            <a:solidFill>
              <a:srgbClr val="3ABE9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2" name="타원 169"/>
          <p:cNvSpPr/>
          <p:nvPr/>
        </p:nvSpPr>
        <p:spPr>
          <a:xfrm>
            <a:off x="7444235" y="3646477"/>
            <a:ext cx="94007" cy="94007"/>
          </a:xfrm>
          <a:prstGeom prst="ellipse">
            <a:avLst/>
          </a:prstGeom>
          <a:solidFill>
            <a:srgbClr val="3ABE99"/>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4" name="타원 169"/>
          <p:cNvSpPr/>
          <p:nvPr/>
        </p:nvSpPr>
        <p:spPr>
          <a:xfrm>
            <a:off x="9074484" y="3531689"/>
            <a:ext cx="302024" cy="302024"/>
          </a:xfrm>
          <a:prstGeom prst="ellipse">
            <a:avLst/>
          </a:prstGeom>
          <a:solidFill>
            <a:srgbClr val="FFFFFF"/>
          </a:solidFill>
          <a:ln w="3175" cap="flat" cmpd="sng" algn="ctr">
            <a:solidFill>
              <a:srgbClr val="183A5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5" name="타원 169"/>
          <p:cNvSpPr/>
          <p:nvPr/>
        </p:nvSpPr>
        <p:spPr>
          <a:xfrm>
            <a:off x="9189651" y="3646214"/>
            <a:ext cx="94007" cy="94007"/>
          </a:xfrm>
          <a:prstGeom prst="ellipse">
            <a:avLst/>
          </a:prstGeom>
          <a:solidFill>
            <a:srgbClr val="183A5D"/>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cxnSp>
        <p:nvCxnSpPr>
          <p:cNvPr id="28" name="Straight Connector 41"/>
          <p:cNvCxnSpPr>
            <a:cxnSpLocks/>
          </p:cNvCxnSpPr>
          <p:nvPr/>
        </p:nvCxnSpPr>
        <p:spPr>
          <a:xfrm flipH="1">
            <a:off x="7469866" y="2327674"/>
            <a:ext cx="12714" cy="1199410"/>
          </a:xfrm>
          <a:prstGeom prst="line">
            <a:avLst/>
          </a:prstGeom>
          <a:ln w="15875" cap="rnd">
            <a:solidFill>
              <a:srgbClr val="3ABE99"/>
            </a:solidFill>
            <a:prstDash val="sysDot"/>
          </a:ln>
        </p:spPr>
        <p:style>
          <a:lnRef idx="1">
            <a:schemeClr val="dk1"/>
          </a:lnRef>
          <a:fillRef idx="0">
            <a:schemeClr val="dk1"/>
          </a:fillRef>
          <a:effectRef idx="0">
            <a:schemeClr val="dk1"/>
          </a:effectRef>
          <a:fontRef idx="minor">
            <a:schemeClr val="tx1"/>
          </a:fontRef>
        </p:style>
      </p:cxnSp>
      <p:sp>
        <p:nvSpPr>
          <p:cNvPr id="31" name="Text Placeholder 2"/>
          <p:cNvSpPr txBox="1">
            <a:spLocks/>
          </p:cNvSpPr>
          <p:nvPr/>
        </p:nvSpPr>
        <p:spPr>
          <a:xfrm>
            <a:off x="6750196" y="1246972"/>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i="1" dirty="0"/>
              <a:t>Logistic Regression</a:t>
            </a:r>
          </a:p>
        </p:txBody>
      </p:sp>
      <p:cxnSp>
        <p:nvCxnSpPr>
          <p:cNvPr id="35" name="Straight Connector 43"/>
          <p:cNvCxnSpPr>
            <a:cxnSpLocks/>
          </p:cNvCxnSpPr>
          <p:nvPr/>
        </p:nvCxnSpPr>
        <p:spPr>
          <a:xfrm>
            <a:off x="9219078" y="2055628"/>
            <a:ext cx="0" cy="1447420"/>
          </a:xfrm>
          <a:prstGeom prst="line">
            <a:avLst/>
          </a:prstGeom>
          <a:ln w="15875" cap="rnd">
            <a:solidFill>
              <a:srgbClr val="183A5D"/>
            </a:solidFill>
            <a:prstDash val="sysDot"/>
          </a:ln>
        </p:spPr>
        <p:style>
          <a:lnRef idx="1">
            <a:schemeClr val="dk1"/>
          </a:lnRef>
          <a:fillRef idx="0">
            <a:schemeClr val="dk1"/>
          </a:fillRef>
          <a:effectRef idx="0">
            <a:schemeClr val="dk1"/>
          </a:effectRef>
          <a:fontRef idx="minor">
            <a:schemeClr val="tx1"/>
          </a:fontRef>
        </p:style>
      </p:cxnSp>
      <p:sp>
        <p:nvSpPr>
          <p:cNvPr id="38" name="Text Placeholder 2"/>
          <p:cNvSpPr txBox="1">
            <a:spLocks/>
          </p:cNvSpPr>
          <p:nvPr/>
        </p:nvSpPr>
        <p:spPr>
          <a:xfrm>
            <a:off x="8448609" y="1177002"/>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Conclusion</a:t>
            </a:r>
            <a:endParaRPr lang="en-US" sz="1800" i="1" dirty="0"/>
          </a:p>
        </p:txBody>
      </p:sp>
      <p:cxnSp>
        <p:nvCxnSpPr>
          <p:cNvPr id="42" name="Straight Connector 38"/>
          <p:cNvCxnSpPr>
            <a:cxnSpLocks/>
            <a:stCxn id="124" idx="7"/>
          </p:cNvCxnSpPr>
          <p:nvPr/>
        </p:nvCxnSpPr>
        <p:spPr>
          <a:xfrm flipH="1">
            <a:off x="5879325" y="2567147"/>
            <a:ext cx="926" cy="954124"/>
          </a:xfrm>
          <a:prstGeom prst="line">
            <a:avLst/>
          </a:prstGeom>
          <a:ln w="15875" cap="rnd">
            <a:solidFill>
              <a:srgbClr val="ED6579"/>
            </a:solidFill>
            <a:prstDash val="sysDot"/>
          </a:ln>
        </p:spPr>
        <p:style>
          <a:lnRef idx="1">
            <a:schemeClr val="dk1"/>
          </a:lnRef>
          <a:fillRef idx="0">
            <a:schemeClr val="dk1"/>
          </a:fillRef>
          <a:effectRef idx="0">
            <a:schemeClr val="dk1"/>
          </a:effectRef>
          <a:fontRef idx="minor">
            <a:schemeClr val="tx1"/>
          </a:fontRef>
        </p:style>
      </p:cxnSp>
      <p:sp>
        <p:nvSpPr>
          <p:cNvPr id="48" name="Text Placeholder 2"/>
          <p:cNvSpPr txBox="1">
            <a:spLocks/>
          </p:cNvSpPr>
          <p:nvPr/>
        </p:nvSpPr>
        <p:spPr>
          <a:xfrm>
            <a:off x="5146226" y="1463169"/>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i="1" dirty="0"/>
              <a:t>Random Forest</a:t>
            </a:r>
          </a:p>
        </p:txBody>
      </p:sp>
      <p:cxnSp>
        <p:nvCxnSpPr>
          <p:cNvPr id="52" name="Straight Connector 35"/>
          <p:cNvCxnSpPr>
            <a:cxnSpLocks/>
          </p:cNvCxnSpPr>
          <p:nvPr/>
        </p:nvCxnSpPr>
        <p:spPr>
          <a:xfrm>
            <a:off x="2617652" y="2935129"/>
            <a:ext cx="0" cy="604957"/>
          </a:xfrm>
          <a:prstGeom prst="line">
            <a:avLst/>
          </a:prstGeom>
          <a:ln w="15875" cap="rnd">
            <a:solidFill>
              <a:srgbClr val="01C4BE"/>
            </a:solidFill>
            <a:prstDash val="sysDot"/>
          </a:ln>
        </p:spPr>
        <p:style>
          <a:lnRef idx="1">
            <a:schemeClr val="dk1"/>
          </a:lnRef>
          <a:fillRef idx="0">
            <a:schemeClr val="dk1"/>
          </a:fillRef>
          <a:effectRef idx="0">
            <a:schemeClr val="dk1"/>
          </a:effectRef>
          <a:fontRef idx="minor">
            <a:schemeClr val="tx1"/>
          </a:fontRef>
        </p:style>
      </p:cxnSp>
      <p:sp>
        <p:nvSpPr>
          <p:cNvPr id="59" name="Text Placeholder 2"/>
          <p:cNvSpPr txBox="1">
            <a:spLocks/>
          </p:cNvSpPr>
          <p:nvPr/>
        </p:nvSpPr>
        <p:spPr>
          <a:xfrm>
            <a:off x="1862198" y="2066915"/>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EDA</a:t>
            </a:r>
            <a:endParaRPr lang="en-US" sz="1800" i="1" dirty="0"/>
          </a:p>
        </p:txBody>
      </p:sp>
      <p:cxnSp>
        <p:nvCxnSpPr>
          <p:cNvPr id="63" name="Straight Connector 45"/>
          <p:cNvCxnSpPr>
            <a:cxnSpLocks/>
          </p:cNvCxnSpPr>
          <p:nvPr/>
        </p:nvCxnSpPr>
        <p:spPr>
          <a:xfrm flipV="1">
            <a:off x="3532169" y="3753815"/>
            <a:ext cx="0" cy="512018"/>
          </a:xfrm>
          <a:prstGeom prst="line">
            <a:avLst/>
          </a:prstGeom>
          <a:ln w="15875" cap="rnd">
            <a:solidFill>
              <a:srgbClr val="01C4BE"/>
            </a:solidFill>
            <a:prstDash val="sysDot"/>
          </a:ln>
        </p:spPr>
        <p:style>
          <a:lnRef idx="1">
            <a:schemeClr val="dk1"/>
          </a:lnRef>
          <a:fillRef idx="0">
            <a:schemeClr val="dk1"/>
          </a:fillRef>
          <a:effectRef idx="0">
            <a:schemeClr val="dk1"/>
          </a:effectRef>
          <a:fontRef idx="minor">
            <a:schemeClr val="tx1"/>
          </a:fontRef>
        </p:style>
      </p:cxnSp>
      <p:sp>
        <p:nvSpPr>
          <p:cNvPr id="71" name="Text Placeholder 8"/>
          <p:cNvSpPr txBox="1">
            <a:spLocks/>
          </p:cNvSpPr>
          <p:nvPr/>
        </p:nvSpPr>
        <p:spPr>
          <a:xfrm>
            <a:off x="2772250" y="4277630"/>
            <a:ext cx="1482083" cy="2063067"/>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sz="1400" dirty="0"/>
              <a:t>Data</a:t>
            </a:r>
            <a:r>
              <a:rPr lang="zh-CN" altLang="en-US" sz="1400" dirty="0"/>
              <a:t> </a:t>
            </a:r>
            <a:r>
              <a:rPr lang="en-US" altLang="zh-CN" sz="1400" dirty="0"/>
              <a:t>Visualization</a:t>
            </a:r>
            <a:endParaRPr lang="en-US" sz="1400" dirty="0"/>
          </a:p>
        </p:txBody>
      </p:sp>
      <p:cxnSp>
        <p:nvCxnSpPr>
          <p:cNvPr id="74" name="Straight Connector 50"/>
          <p:cNvCxnSpPr>
            <a:cxnSpLocks/>
          </p:cNvCxnSpPr>
          <p:nvPr/>
        </p:nvCxnSpPr>
        <p:spPr>
          <a:xfrm flipV="1">
            <a:off x="8397069" y="3765762"/>
            <a:ext cx="0" cy="1051685"/>
          </a:xfrm>
          <a:prstGeom prst="line">
            <a:avLst/>
          </a:prstGeom>
          <a:ln w="15875" cap="rnd">
            <a:solidFill>
              <a:srgbClr val="3ABE99"/>
            </a:solidFill>
            <a:prstDash val="sysDot"/>
          </a:ln>
        </p:spPr>
        <p:style>
          <a:lnRef idx="1">
            <a:schemeClr val="dk1"/>
          </a:lnRef>
          <a:fillRef idx="0">
            <a:schemeClr val="dk1"/>
          </a:fillRef>
          <a:effectRef idx="0">
            <a:schemeClr val="dk1"/>
          </a:effectRef>
          <a:fontRef idx="minor">
            <a:schemeClr val="tx1"/>
          </a:fontRef>
        </p:style>
      </p:cxnSp>
      <p:sp>
        <p:nvSpPr>
          <p:cNvPr id="78" name="Text Placeholder 8"/>
          <p:cNvSpPr txBox="1">
            <a:spLocks/>
          </p:cNvSpPr>
          <p:nvPr/>
        </p:nvSpPr>
        <p:spPr>
          <a:xfrm>
            <a:off x="7657267" y="4769670"/>
            <a:ext cx="1482083" cy="1772681"/>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sz="1400" dirty="0"/>
              <a:t>Data Analysis &amp; Prediction </a:t>
            </a:r>
          </a:p>
        </p:txBody>
      </p:sp>
      <p:cxnSp>
        <p:nvCxnSpPr>
          <p:cNvPr id="81" name="Straight Connector 76"/>
          <p:cNvCxnSpPr>
            <a:cxnSpLocks/>
          </p:cNvCxnSpPr>
          <p:nvPr/>
        </p:nvCxnSpPr>
        <p:spPr>
          <a:xfrm flipV="1">
            <a:off x="10024463" y="3675698"/>
            <a:ext cx="0" cy="645207"/>
          </a:xfrm>
          <a:prstGeom prst="line">
            <a:avLst/>
          </a:prstGeom>
          <a:ln w="15875" cap="rnd">
            <a:solidFill>
              <a:srgbClr val="183A5D"/>
            </a:solidFill>
            <a:prstDash val="sysDot"/>
          </a:ln>
        </p:spPr>
        <p:style>
          <a:lnRef idx="1">
            <a:schemeClr val="dk1"/>
          </a:lnRef>
          <a:fillRef idx="0">
            <a:schemeClr val="dk1"/>
          </a:fillRef>
          <a:effectRef idx="0">
            <a:schemeClr val="dk1"/>
          </a:effectRef>
          <a:fontRef idx="minor">
            <a:schemeClr val="tx1"/>
          </a:fontRef>
        </p:style>
      </p:cxnSp>
      <p:sp>
        <p:nvSpPr>
          <p:cNvPr id="92" name="Text Placeholder 8"/>
          <p:cNvSpPr txBox="1">
            <a:spLocks/>
          </p:cNvSpPr>
          <p:nvPr/>
        </p:nvSpPr>
        <p:spPr>
          <a:xfrm>
            <a:off x="9383098" y="4277630"/>
            <a:ext cx="1482083" cy="1891522"/>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sz="1400" dirty="0"/>
              <a:t>Will</a:t>
            </a:r>
            <a:r>
              <a:rPr lang="zh-CN" altLang="en-US" sz="1400" dirty="0"/>
              <a:t> </a:t>
            </a:r>
            <a:r>
              <a:rPr lang="en-US" altLang="zh-CN" sz="1400" dirty="0"/>
              <a:t>results</a:t>
            </a:r>
            <a:r>
              <a:rPr lang="zh-CN" altLang="en-US" sz="1400" dirty="0"/>
              <a:t> </a:t>
            </a:r>
            <a:r>
              <a:rPr lang="en-US" altLang="zh-CN" sz="1400" dirty="0"/>
              <a:t>be</a:t>
            </a:r>
            <a:r>
              <a:rPr lang="zh-CN" altLang="en-US" sz="1400" dirty="0"/>
              <a:t> </a:t>
            </a:r>
            <a:r>
              <a:rPr lang="en-US" altLang="zh-CN" sz="1400" dirty="0"/>
              <a:t>helpful?</a:t>
            </a:r>
            <a:endParaRPr lang="en-US" sz="1400" dirty="0"/>
          </a:p>
        </p:txBody>
      </p:sp>
      <p:cxnSp>
        <p:nvCxnSpPr>
          <p:cNvPr id="95" name="Straight Connector 47"/>
          <p:cNvCxnSpPr>
            <a:cxnSpLocks/>
          </p:cNvCxnSpPr>
          <p:nvPr/>
        </p:nvCxnSpPr>
        <p:spPr>
          <a:xfrm flipH="1" flipV="1">
            <a:off x="6650281" y="3755926"/>
            <a:ext cx="4594" cy="564979"/>
          </a:xfrm>
          <a:prstGeom prst="line">
            <a:avLst/>
          </a:prstGeom>
          <a:ln w="15875" cap="rnd">
            <a:solidFill>
              <a:srgbClr val="ED6579"/>
            </a:solidFill>
            <a:prstDash val="sysDot"/>
          </a:ln>
        </p:spPr>
        <p:style>
          <a:lnRef idx="1">
            <a:schemeClr val="dk1"/>
          </a:lnRef>
          <a:fillRef idx="0">
            <a:schemeClr val="dk1"/>
          </a:fillRef>
          <a:effectRef idx="0">
            <a:schemeClr val="dk1"/>
          </a:effectRef>
          <a:fontRef idx="minor">
            <a:schemeClr val="tx1"/>
          </a:fontRef>
        </p:style>
      </p:cxnSp>
      <p:sp>
        <p:nvSpPr>
          <p:cNvPr id="101" name="Text Placeholder 8"/>
          <p:cNvSpPr txBox="1">
            <a:spLocks/>
          </p:cNvSpPr>
          <p:nvPr/>
        </p:nvSpPr>
        <p:spPr>
          <a:xfrm>
            <a:off x="6023949" y="4265833"/>
            <a:ext cx="1482083" cy="1949566"/>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sz="1400" dirty="0"/>
              <a:t>Data Analysis &amp; Prediction </a:t>
            </a:r>
          </a:p>
        </p:txBody>
      </p:sp>
      <p:cxnSp>
        <p:nvCxnSpPr>
          <p:cNvPr id="93" name="Straight Connector 35">
            <a:extLst>
              <a:ext uri="{FF2B5EF4-FFF2-40B4-BE49-F238E27FC236}">
                <a16:creationId xmlns:a16="http://schemas.microsoft.com/office/drawing/2014/main" id="{EAF8C80F-E453-F744-9F18-1EE04C3878A3}"/>
              </a:ext>
            </a:extLst>
          </p:cNvPr>
          <p:cNvCxnSpPr>
            <a:cxnSpLocks/>
          </p:cNvCxnSpPr>
          <p:nvPr/>
        </p:nvCxnSpPr>
        <p:spPr>
          <a:xfrm>
            <a:off x="915426" y="3208481"/>
            <a:ext cx="0" cy="334376"/>
          </a:xfrm>
          <a:prstGeom prst="line">
            <a:avLst/>
          </a:prstGeom>
          <a:ln w="15875" cap="rnd">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35">
            <a:extLst>
              <a:ext uri="{FF2B5EF4-FFF2-40B4-BE49-F238E27FC236}">
                <a16:creationId xmlns:a16="http://schemas.microsoft.com/office/drawing/2014/main" id="{60D534B5-6288-F14E-9799-08E8D98DC8B2}"/>
              </a:ext>
            </a:extLst>
          </p:cNvPr>
          <p:cNvCxnSpPr>
            <a:cxnSpLocks/>
            <a:endCxn id="105" idx="0"/>
          </p:cNvCxnSpPr>
          <p:nvPr/>
        </p:nvCxnSpPr>
        <p:spPr>
          <a:xfrm flipH="1">
            <a:off x="2087189" y="3780069"/>
            <a:ext cx="37106" cy="1267639"/>
          </a:xfrm>
          <a:prstGeom prst="line">
            <a:avLst/>
          </a:prstGeom>
          <a:ln w="15875" cap="rnd">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grpSp>
        <p:nvGrpSpPr>
          <p:cNvPr id="103" name="Group 69">
            <a:extLst>
              <a:ext uri="{FF2B5EF4-FFF2-40B4-BE49-F238E27FC236}">
                <a16:creationId xmlns:a16="http://schemas.microsoft.com/office/drawing/2014/main" id="{F8976DF0-B121-B44A-91EB-A3D030700156}"/>
              </a:ext>
            </a:extLst>
          </p:cNvPr>
          <p:cNvGrpSpPr/>
          <p:nvPr/>
        </p:nvGrpSpPr>
        <p:grpSpPr>
          <a:xfrm>
            <a:off x="363652" y="2358817"/>
            <a:ext cx="2464579" cy="3190827"/>
            <a:chOff x="2077340" y="1089754"/>
            <a:chExt cx="1848433" cy="2393122"/>
          </a:xfrm>
        </p:grpSpPr>
        <p:sp>
          <p:nvSpPr>
            <p:cNvPr id="104" name="Text Placeholder 2">
              <a:extLst>
                <a:ext uri="{FF2B5EF4-FFF2-40B4-BE49-F238E27FC236}">
                  <a16:creationId xmlns:a16="http://schemas.microsoft.com/office/drawing/2014/main" id="{2803ACA3-FEA1-324F-9241-5D3466A1203D}"/>
                </a:ext>
              </a:extLst>
            </p:cNvPr>
            <p:cNvSpPr txBox="1">
              <a:spLocks/>
            </p:cNvSpPr>
            <p:nvPr/>
          </p:nvSpPr>
          <p:spPr>
            <a:xfrm>
              <a:off x="2077340" y="1089754"/>
              <a:ext cx="1111562"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Introduction</a:t>
              </a:r>
              <a:endParaRPr lang="en-US" sz="1800" i="1" dirty="0"/>
            </a:p>
          </p:txBody>
        </p:sp>
        <p:sp>
          <p:nvSpPr>
            <p:cNvPr id="105" name="Text Placeholder 8">
              <a:extLst>
                <a:ext uri="{FF2B5EF4-FFF2-40B4-BE49-F238E27FC236}">
                  <a16:creationId xmlns:a16="http://schemas.microsoft.com/office/drawing/2014/main" id="{40849344-F07A-5347-8871-AC0293F1DD26}"/>
                </a:ext>
              </a:extLst>
            </p:cNvPr>
            <p:cNvSpPr txBox="1">
              <a:spLocks/>
            </p:cNvSpPr>
            <p:nvPr/>
          </p:nvSpPr>
          <p:spPr>
            <a:xfrm>
              <a:off x="2814211" y="3106424"/>
              <a:ext cx="1111562" cy="376452"/>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400" dirty="0"/>
                <a:t>Data</a:t>
              </a:r>
              <a:r>
                <a:rPr lang="zh-CN" altLang="en-US" sz="1400" dirty="0"/>
                <a:t> </a:t>
              </a:r>
              <a:r>
                <a:rPr lang="en-US" altLang="zh-CN" sz="1400" dirty="0"/>
                <a:t>Description &amp; Data Exploration</a:t>
              </a:r>
            </a:p>
          </p:txBody>
        </p:sp>
      </p:grpSp>
      <p:sp>
        <p:nvSpPr>
          <p:cNvPr id="107" name="타원 169">
            <a:extLst>
              <a:ext uri="{FF2B5EF4-FFF2-40B4-BE49-F238E27FC236}">
                <a16:creationId xmlns:a16="http://schemas.microsoft.com/office/drawing/2014/main" id="{597A70FC-E2BC-A242-89C9-E1E4F2663549}"/>
              </a:ext>
            </a:extLst>
          </p:cNvPr>
          <p:cNvSpPr/>
          <p:nvPr/>
        </p:nvSpPr>
        <p:spPr>
          <a:xfrm>
            <a:off x="767628" y="3524887"/>
            <a:ext cx="302024" cy="302024"/>
          </a:xfrm>
          <a:prstGeom prst="ellipse">
            <a:avLst/>
          </a:prstGeom>
          <a:solidFill>
            <a:srgbClr val="FFFFFF"/>
          </a:solidFill>
          <a:ln w="3175"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108" name="타원 169">
            <a:extLst>
              <a:ext uri="{FF2B5EF4-FFF2-40B4-BE49-F238E27FC236}">
                <a16:creationId xmlns:a16="http://schemas.microsoft.com/office/drawing/2014/main" id="{E010C39A-368B-A342-8FAC-C8E0CD2E2DC6}"/>
              </a:ext>
            </a:extLst>
          </p:cNvPr>
          <p:cNvSpPr/>
          <p:nvPr/>
        </p:nvSpPr>
        <p:spPr>
          <a:xfrm>
            <a:off x="872303" y="3631147"/>
            <a:ext cx="94007" cy="94007"/>
          </a:xfrm>
          <a:prstGeom prst="ellipse">
            <a:avLst/>
          </a:prstGeom>
          <a:solidFill>
            <a:schemeClr val="bg1">
              <a:lumMod val="65000"/>
            </a:schemeClr>
          </a:solidFill>
          <a:ln w="3175" cap="flat" cmpd="sng" algn="ctr">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grpSp>
        <p:nvGrpSpPr>
          <p:cNvPr id="113" name="Group 14">
            <a:extLst>
              <a:ext uri="{FF2B5EF4-FFF2-40B4-BE49-F238E27FC236}">
                <a16:creationId xmlns:a16="http://schemas.microsoft.com/office/drawing/2014/main" id="{A62FF678-E88E-4C4C-8109-29E81CF4819C}"/>
              </a:ext>
            </a:extLst>
          </p:cNvPr>
          <p:cNvGrpSpPr/>
          <p:nvPr/>
        </p:nvGrpSpPr>
        <p:grpSpPr>
          <a:xfrm>
            <a:off x="2488207" y="2582146"/>
            <a:ext cx="249029" cy="157960"/>
            <a:chOff x="6351" y="0"/>
            <a:chExt cx="490538" cy="311150"/>
          </a:xfrm>
          <a:solidFill>
            <a:schemeClr val="bg1"/>
          </a:solidFill>
        </p:grpSpPr>
        <p:sp>
          <p:nvSpPr>
            <p:cNvPr id="114" name="Freeform 144">
              <a:extLst>
                <a:ext uri="{FF2B5EF4-FFF2-40B4-BE49-F238E27FC236}">
                  <a16:creationId xmlns:a16="http://schemas.microsoft.com/office/drawing/2014/main" id="{FCEA2A54-1BB1-854A-A6A7-77BE7D4810A4}"/>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5" name="Freeform 145">
              <a:extLst>
                <a:ext uri="{FF2B5EF4-FFF2-40B4-BE49-F238E27FC236}">
                  <a16:creationId xmlns:a16="http://schemas.microsoft.com/office/drawing/2014/main" id="{9A1886FB-00E2-794C-BA5E-E2F32EB8EAFE}"/>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6" name="Freeform 146">
              <a:extLst>
                <a:ext uri="{FF2B5EF4-FFF2-40B4-BE49-F238E27FC236}">
                  <a16:creationId xmlns:a16="http://schemas.microsoft.com/office/drawing/2014/main" id="{E6BF901A-5072-CF41-899D-41BDF6720467}"/>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18" name="Freeform 53">
            <a:extLst>
              <a:ext uri="{FF2B5EF4-FFF2-40B4-BE49-F238E27FC236}">
                <a16:creationId xmlns:a16="http://schemas.microsoft.com/office/drawing/2014/main" id="{622FF339-153B-0546-B5DD-7734029B1E28}"/>
              </a:ext>
            </a:extLst>
          </p:cNvPr>
          <p:cNvSpPr>
            <a:spLocks noEditPoints="1"/>
          </p:cNvSpPr>
          <p:nvPr/>
        </p:nvSpPr>
        <p:spPr bwMode="auto">
          <a:xfrm>
            <a:off x="7406124" y="1955231"/>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124" name="Freeform 9">
            <a:extLst>
              <a:ext uri="{FF2B5EF4-FFF2-40B4-BE49-F238E27FC236}">
                <a16:creationId xmlns:a16="http://schemas.microsoft.com/office/drawing/2014/main" id="{147E7E29-8D88-8D49-85AA-825EBABF2FB7}"/>
              </a:ext>
            </a:extLst>
          </p:cNvPr>
          <p:cNvSpPr>
            <a:spLocks/>
          </p:cNvSpPr>
          <p:nvPr/>
        </p:nvSpPr>
        <p:spPr bwMode="auto">
          <a:xfrm rot="10800000" flipV="1">
            <a:off x="5689308" y="2138733"/>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ED657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dk1"/>
              </a:solidFill>
            </a:endParaRPr>
          </a:p>
        </p:txBody>
      </p:sp>
      <p:sp>
        <p:nvSpPr>
          <p:cNvPr id="125" name="AutoShape 115">
            <a:extLst>
              <a:ext uri="{FF2B5EF4-FFF2-40B4-BE49-F238E27FC236}">
                <a16:creationId xmlns:a16="http://schemas.microsoft.com/office/drawing/2014/main" id="{3FA77B15-E405-5B4A-A854-310424BE67B6}"/>
              </a:ext>
            </a:extLst>
          </p:cNvPr>
          <p:cNvSpPr>
            <a:spLocks/>
          </p:cNvSpPr>
          <p:nvPr/>
        </p:nvSpPr>
        <p:spPr bwMode="auto">
          <a:xfrm>
            <a:off x="5772961" y="2224385"/>
            <a:ext cx="212725" cy="190500"/>
          </a:xfrm>
          <a:custGeom>
            <a:avLst/>
            <a:gdLst>
              <a:gd name="T0" fmla="*/ 156554442 w 21600"/>
              <a:gd name="T1" fmla="*/ 65692699 h 21600"/>
              <a:gd name="T2" fmla="*/ 156554442 w 21600"/>
              <a:gd name="T3" fmla="*/ 65710506 h 21600"/>
              <a:gd name="T4" fmla="*/ 135105459 w 21600"/>
              <a:gd name="T5" fmla="*/ 65710506 h 21600"/>
              <a:gd name="T6" fmla="*/ 169178341 w 21600"/>
              <a:gd name="T7" fmla="*/ 90104613 h 21600"/>
              <a:gd name="T8" fmla="*/ 203194979 w 21600"/>
              <a:gd name="T9" fmla="*/ 65710506 h 21600"/>
              <a:gd name="T10" fmla="*/ 181812817 w 21600"/>
              <a:gd name="T11" fmla="*/ 65710506 h 21600"/>
              <a:gd name="T12" fmla="*/ 181821356 w 21600"/>
              <a:gd name="T13" fmla="*/ 65341429 h 21600"/>
              <a:gd name="T14" fmla="*/ 90911210 w 21600"/>
              <a:gd name="T15" fmla="*/ 0 h 21600"/>
              <a:gd name="T16" fmla="*/ 0 w 21600"/>
              <a:gd name="T17" fmla="*/ 65341429 h 21600"/>
              <a:gd name="T18" fmla="*/ 90911210 w 21600"/>
              <a:gd name="T19" fmla="*/ 130682859 h 21600"/>
              <a:gd name="T20" fmla="*/ 162358259 w 21600"/>
              <a:gd name="T21" fmla="*/ 105720012 h 21600"/>
              <a:gd name="T22" fmla="*/ 154926741 w 21600"/>
              <a:gd name="T23" fmla="*/ 100396022 h 21600"/>
              <a:gd name="T24" fmla="*/ 144278240 w 21600"/>
              <a:gd name="T25" fmla="*/ 92778695 h 21600"/>
              <a:gd name="T26" fmla="*/ 90911210 w 21600"/>
              <a:gd name="T27" fmla="*/ 112532680 h 21600"/>
              <a:gd name="T28" fmla="*/ 25248783 w 21600"/>
              <a:gd name="T29" fmla="*/ 65341429 h 21600"/>
              <a:gd name="T30" fmla="*/ 90911210 w 21600"/>
              <a:gd name="T31" fmla="*/ 18150179 h 21600"/>
              <a:gd name="T32" fmla="*/ 156563945 w 21600"/>
              <a:gd name="T33" fmla="*/ 65341429 h 21600"/>
              <a:gd name="T34" fmla="*/ 156554442 w 21600"/>
              <a:gd name="T35" fmla="*/ 65692699 h 21600"/>
              <a:gd name="T36" fmla="*/ 156554442 w 21600"/>
              <a:gd name="T37" fmla="*/ 65692699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6642" y="10858"/>
                </a:moveTo>
                <a:cubicBezTo>
                  <a:pt x="16642" y="10859"/>
                  <a:pt x="16642" y="10860"/>
                  <a:pt x="16642" y="10861"/>
                </a:cubicBezTo>
                <a:lnTo>
                  <a:pt x="14362" y="10861"/>
                </a:lnTo>
                <a:lnTo>
                  <a:pt x="17984" y="14893"/>
                </a:lnTo>
                <a:lnTo>
                  <a:pt x="21600" y="10861"/>
                </a:lnTo>
                <a:lnTo>
                  <a:pt x="19327" y="10861"/>
                </a:lnTo>
                <a:cubicBezTo>
                  <a:pt x="19327" y="10840"/>
                  <a:pt x="19328" y="10814"/>
                  <a:pt x="19328" y="10800"/>
                </a:cubicBezTo>
                <a:cubicBezTo>
                  <a:pt x="19328" y="4835"/>
                  <a:pt x="15001" y="0"/>
                  <a:pt x="9664" y="0"/>
                </a:cubicBezTo>
                <a:cubicBezTo>
                  <a:pt x="4327" y="0"/>
                  <a:pt x="0" y="4835"/>
                  <a:pt x="0" y="10800"/>
                </a:cubicBezTo>
                <a:cubicBezTo>
                  <a:pt x="0" y="16764"/>
                  <a:pt x="4327" y="21600"/>
                  <a:pt x="9664" y="21600"/>
                </a:cubicBezTo>
                <a:cubicBezTo>
                  <a:pt x="12746" y="21600"/>
                  <a:pt x="15489" y="19985"/>
                  <a:pt x="17259" y="17474"/>
                </a:cubicBezTo>
                <a:lnTo>
                  <a:pt x="16469" y="16594"/>
                </a:lnTo>
                <a:lnTo>
                  <a:pt x="15337" y="15335"/>
                </a:lnTo>
                <a:cubicBezTo>
                  <a:pt x="14070" y="17310"/>
                  <a:pt x="12000" y="18600"/>
                  <a:pt x="9664" y="18600"/>
                </a:cubicBezTo>
                <a:cubicBezTo>
                  <a:pt x="5815" y="18600"/>
                  <a:pt x="2684" y="15101"/>
                  <a:pt x="2684" y="10800"/>
                </a:cubicBezTo>
                <a:cubicBezTo>
                  <a:pt x="2684" y="6499"/>
                  <a:pt x="5815" y="3000"/>
                  <a:pt x="9664" y="3000"/>
                </a:cubicBezTo>
                <a:cubicBezTo>
                  <a:pt x="13513" y="3000"/>
                  <a:pt x="16643" y="6499"/>
                  <a:pt x="16643" y="10800"/>
                </a:cubicBezTo>
                <a:cubicBezTo>
                  <a:pt x="16643" y="10814"/>
                  <a:pt x="16643" y="10838"/>
                  <a:pt x="16642" y="10858"/>
                </a:cubicBezTo>
                <a:close/>
                <a:moveTo>
                  <a:pt x="16642" y="10858"/>
                </a:moveTo>
              </a:path>
            </a:pathLst>
          </a:custGeom>
          <a:solidFill>
            <a:srgbClr val="FFFFFF"/>
          </a:solidFill>
          <a:ln>
            <a:noFill/>
          </a:ln>
        </p:spPr>
        <p:txBody>
          <a:bodyPr lIns="0" tIns="0" rIns="0" bIns="0"/>
          <a:lstStyle/>
          <a:p>
            <a:endParaRPr lang="en-US" dirty="0"/>
          </a:p>
        </p:txBody>
      </p:sp>
      <p:sp>
        <p:nvSpPr>
          <p:cNvPr id="126" name="Freeform 9">
            <a:extLst>
              <a:ext uri="{FF2B5EF4-FFF2-40B4-BE49-F238E27FC236}">
                <a16:creationId xmlns:a16="http://schemas.microsoft.com/office/drawing/2014/main" id="{7C6F5F69-2820-7D4B-94EB-C5CF6B2102E1}"/>
              </a:ext>
            </a:extLst>
          </p:cNvPr>
          <p:cNvSpPr>
            <a:spLocks/>
          </p:cNvSpPr>
          <p:nvPr/>
        </p:nvSpPr>
        <p:spPr bwMode="auto">
          <a:xfrm rot="10800000" flipV="1">
            <a:off x="9029062" y="1561270"/>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183A5D"/>
          </a:solidFill>
          <a:ln w="3175">
            <a:noFill/>
            <a:round/>
            <a:headEnd/>
            <a:tailEnd/>
          </a:ln>
        </p:spPr>
        <p:txBody>
          <a:bodyPr vert="horz" wrap="square" lIns="91440" tIns="45720" rIns="91440" bIns="45720" numCol="1" anchor="t" anchorCtr="0" compatLnSpc="1">
            <a:prstTxWarp prst="textNoShape">
              <a:avLst/>
            </a:prstTxWarp>
          </a:bodyPr>
          <a:lstStyle/>
          <a:p>
            <a:endParaRPr lang="ko-KR" altLang="en-US" dirty="0"/>
          </a:p>
        </p:txBody>
      </p:sp>
      <p:sp>
        <p:nvSpPr>
          <p:cNvPr id="127" name="AutoShape 429">
            <a:extLst>
              <a:ext uri="{FF2B5EF4-FFF2-40B4-BE49-F238E27FC236}">
                <a16:creationId xmlns:a16="http://schemas.microsoft.com/office/drawing/2014/main" id="{A6394E2F-8831-7543-B526-7EBDCFE1874F}"/>
              </a:ext>
            </a:extLst>
          </p:cNvPr>
          <p:cNvSpPr>
            <a:spLocks/>
          </p:cNvSpPr>
          <p:nvPr/>
        </p:nvSpPr>
        <p:spPr bwMode="auto">
          <a:xfrm>
            <a:off x="9130291" y="1666043"/>
            <a:ext cx="212725" cy="212725"/>
          </a:xfrm>
          <a:custGeom>
            <a:avLst/>
            <a:gdLst>
              <a:gd name="T0" fmla="*/ 200694232 w 21541"/>
              <a:gd name="T1" fmla="*/ 38372291 h 21600"/>
              <a:gd name="T2" fmla="*/ 173103233 w 21541"/>
              <a:gd name="T3" fmla="*/ 55652809 h 21600"/>
              <a:gd name="T4" fmla="*/ 148708630 w 21541"/>
              <a:gd name="T5" fmla="*/ 31476741 h 21600"/>
              <a:gd name="T6" fmla="*/ 166142165 w 21541"/>
              <a:gd name="T7" fmla="*/ 4148482 h 21600"/>
              <a:gd name="T8" fmla="*/ 161909490 w 21541"/>
              <a:gd name="T9" fmla="*/ 0 h 21600"/>
              <a:gd name="T10" fmla="*/ 115497202 w 21541"/>
              <a:gd name="T11" fmla="*/ 45982360 h 21600"/>
              <a:gd name="T12" fmla="*/ 119339792 w 21541"/>
              <a:gd name="T13" fmla="*/ 59669481 h 21600"/>
              <a:gd name="T14" fmla="*/ 60050329 w 21541"/>
              <a:gd name="T15" fmla="*/ 118408526 h 21600"/>
              <a:gd name="T16" fmla="*/ 46412277 w 21541"/>
              <a:gd name="T17" fmla="*/ 114644997 h 21600"/>
              <a:gd name="T18" fmla="*/ 9658 w 21541"/>
              <a:gd name="T19" fmla="*/ 160627367 h 21600"/>
              <a:gd name="T20" fmla="*/ 4184503 w 21541"/>
              <a:gd name="T21" fmla="*/ 164822590 h 21600"/>
              <a:gd name="T22" fmla="*/ 31775502 w 21541"/>
              <a:gd name="T23" fmla="*/ 147542071 h 21600"/>
              <a:gd name="T24" fmla="*/ 56170105 w 21541"/>
              <a:gd name="T25" fmla="*/ 171718238 h 21600"/>
              <a:gd name="T26" fmla="*/ 38727010 w 21541"/>
              <a:gd name="T27" fmla="*/ 199046497 h 21600"/>
              <a:gd name="T28" fmla="*/ 42959686 w 21541"/>
              <a:gd name="T29" fmla="*/ 203194979 h 21600"/>
              <a:gd name="T30" fmla="*/ 89371973 w 21541"/>
              <a:gd name="T31" fmla="*/ 157212520 h 21600"/>
              <a:gd name="T32" fmla="*/ 85728718 w 21541"/>
              <a:gd name="T33" fmla="*/ 143911427 h 21600"/>
              <a:gd name="T34" fmla="*/ 145218492 w 21541"/>
              <a:gd name="T35" fmla="*/ 84974616 h 21600"/>
              <a:gd name="T36" fmla="*/ 158456888 w 21541"/>
              <a:gd name="T37" fmla="*/ 88549883 h 21600"/>
              <a:gd name="T38" fmla="*/ 204869176 w 21541"/>
              <a:gd name="T39" fmla="*/ 42567513 h 21600"/>
              <a:gd name="T40" fmla="*/ 200694232 w 21541"/>
              <a:gd name="T41" fmla="*/ 38372291 h 21600"/>
              <a:gd name="T42" fmla="*/ 200694232 w 21541"/>
              <a:gd name="T43" fmla="*/ 38372291 h 216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541" h="21600">
                <a:moveTo>
                  <a:pt x="21102" y="4079"/>
                </a:moveTo>
                <a:cubicBezTo>
                  <a:pt x="19103" y="6081"/>
                  <a:pt x="19428" y="5916"/>
                  <a:pt x="18201" y="5916"/>
                </a:cubicBezTo>
                <a:cubicBezTo>
                  <a:pt x="17206" y="5916"/>
                  <a:pt x="15636" y="4320"/>
                  <a:pt x="15636" y="3346"/>
                </a:cubicBezTo>
                <a:cubicBezTo>
                  <a:pt x="15636" y="2085"/>
                  <a:pt x="15427" y="2487"/>
                  <a:pt x="17469" y="441"/>
                </a:cubicBezTo>
                <a:cubicBezTo>
                  <a:pt x="17311" y="282"/>
                  <a:pt x="17034" y="1"/>
                  <a:pt x="17024" y="0"/>
                </a:cubicBezTo>
                <a:cubicBezTo>
                  <a:pt x="14530" y="31"/>
                  <a:pt x="12144" y="2390"/>
                  <a:pt x="12144" y="4888"/>
                </a:cubicBezTo>
                <a:cubicBezTo>
                  <a:pt x="12144" y="5353"/>
                  <a:pt x="12296" y="5852"/>
                  <a:pt x="12548" y="6343"/>
                </a:cubicBezTo>
                <a:lnTo>
                  <a:pt x="6314" y="12587"/>
                </a:lnTo>
                <a:cubicBezTo>
                  <a:pt x="5825" y="12337"/>
                  <a:pt x="5332" y="12187"/>
                  <a:pt x="4880" y="12187"/>
                </a:cubicBezTo>
                <a:cubicBezTo>
                  <a:pt x="2385" y="12187"/>
                  <a:pt x="-29" y="14577"/>
                  <a:pt x="1" y="17075"/>
                </a:cubicBezTo>
                <a:cubicBezTo>
                  <a:pt x="1" y="17085"/>
                  <a:pt x="286" y="17367"/>
                  <a:pt x="440" y="17521"/>
                </a:cubicBezTo>
                <a:cubicBezTo>
                  <a:pt x="2439" y="15519"/>
                  <a:pt x="2114" y="15684"/>
                  <a:pt x="3341" y="15684"/>
                </a:cubicBezTo>
                <a:cubicBezTo>
                  <a:pt x="4335" y="15684"/>
                  <a:pt x="5906" y="17280"/>
                  <a:pt x="5906" y="18254"/>
                </a:cubicBezTo>
                <a:cubicBezTo>
                  <a:pt x="5906" y="19515"/>
                  <a:pt x="6115" y="19113"/>
                  <a:pt x="4072" y="21159"/>
                </a:cubicBezTo>
                <a:cubicBezTo>
                  <a:pt x="4231" y="21318"/>
                  <a:pt x="4508" y="21600"/>
                  <a:pt x="4517" y="21600"/>
                </a:cubicBezTo>
                <a:cubicBezTo>
                  <a:pt x="7012" y="21569"/>
                  <a:pt x="9397" y="19210"/>
                  <a:pt x="9397" y="16712"/>
                </a:cubicBezTo>
                <a:cubicBezTo>
                  <a:pt x="9397" y="16259"/>
                  <a:pt x="9253" y="15776"/>
                  <a:pt x="9014" y="15298"/>
                </a:cubicBezTo>
                <a:lnTo>
                  <a:pt x="15269" y="9033"/>
                </a:lnTo>
                <a:cubicBezTo>
                  <a:pt x="15745" y="9271"/>
                  <a:pt x="16223" y="9413"/>
                  <a:pt x="16661" y="9413"/>
                </a:cubicBezTo>
                <a:cubicBezTo>
                  <a:pt x="19156" y="9413"/>
                  <a:pt x="21571" y="7024"/>
                  <a:pt x="21541" y="4525"/>
                </a:cubicBezTo>
                <a:cubicBezTo>
                  <a:pt x="21541" y="4516"/>
                  <a:pt x="21255" y="4233"/>
                  <a:pt x="21102" y="4079"/>
                </a:cubicBezTo>
                <a:close/>
                <a:moveTo>
                  <a:pt x="21102" y="4079"/>
                </a:moveTo>
              </a:path>
            </a:pathLst>
          </a:custGeom>
          <a:solidFill>
            <a:srgbClr val="FFFFFF"/>
          </a:solidFill>
          <a:ln>
            <a:noFill/>
          </a:ln>
        </p:spPr>
        <p:txBody>
          <a:bodyPr lIns="0" tIns="0" rIns="0" bIns="0"/>
          <a:lstStyle/>
          <a:p>
            <a:endParaRPr lang="en-US" dirty="0"/>
          </a:p>
        </p:txBody>
      </p:sp>
      <p:sp>
        <p:nvSpPr>
          <p:cNvPr id="129" name="Freeform 9">
            <a:extLst>
              <a:ext uri="{FF2B5EF4-FFF2-40B4-BE49-F238E27FC236}">
                <a16:creationId xmlns:a16="http://schemas.microsoft.com/office/drawing/2014/main" id="{ADC74DEB-0B56-5F4E-B9E5-4ED6CCD0910B}"/>
              </a:ext>
            </a:extLst>
          </p:cNvPr>
          <p:cNvSpPr>
            <a:spLocks/>
          </p:cNvSpPr>
          <p:nvPr/>
        </p:nvSpPr>
        <p:spPr bwMode="auto">
          <a:xfrm>
            <a:off x="719698" y="2729475"/>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dk1"/>
              </a:solidFill>
            </a:endParaRPr>
          </a:p>
        </p:txBody>
      </p:sp>
      <p:sp>
        <p:nvSpPr>
          <p:cNvPr id="130" name="AutoShape 237">
            <a:extLst>
              <a:ext uri="{FF2B5EF4-FFF2-40B4-BE49-F238E27FC236}">
                <a16:creationId xmlns:a16="http://schemas.microsoft.com/office/drawing/2014/main" id="{677948AE-2510-234E-92B7-22D85AAFCEDE}"/>
              </a:ext>
            </a:extLst>
          </p:cNvPr>
          <p:cNvSpPr>
            <a:spLocks/>
          </p:cNvSpPr>
          <p:nvPr/>
        </p:nvSpPr>
        <p:spPr bwMode="auto">
          <a:xfrm>
            <a:off x="855388" y="2822165"/>
            <a:ext cx="125413" cy="212725"/>
          </a:xfrm>
          <a:custGeom>
            <a:avLst/>
            <a:gdLst>
              <a:gd name="T0" fmla="*/ 24546430 w 21600"/>
              <a:gd name="T1" fmla="*/ 107072174 h 21600"/>
              <a:gd name="T2" fmla="*/ 12501156 w 21600"/>
              <a:gd name="T3" fmla="*/ 107072174 h 21600"/>
              <a:gd name="T4" fmla="*/ 23026953 w 21600"/>
              <a:gd name="T5" fmla="*/ 47675917 h 21600"/>
              <a:gd name="T6" fmla="*/ 14862677 w 21600"/>
              <a:gd name="T7" fmla="*/ 47675917 h 21600"/>
              <a:gd name="T8" fmla="*/ 14862677 w 21600"/>
              <a:gd name="T9" fmla="*/ 0 h 21600"/>
              <a:gd name="T10" fmla="*/ 9426941 w 21600"/>
              <a:gd name="T11" fmla="*/ 0 h 21600"/>
              <a:gd name="T12" fmla="*/ 9426941 w 21600"/>
              <a:gd name="T13" fmla="*/ 47675917 h 21600"/>
              <a:gd name="T14" fmla="*/ 1264819 w 21600"/>
              <a:gd name="T15" fmla="*/ 47675917 h 21600"/>
              <a:gd name="T16" fmla="*/ 11790819 w 21600"/>
              <a:gd name="T17" fmla="*/ 107072174 h 21600"/>
              <a:gd name="T18" fmla="*/ 0 w 21600"/>
              <a:gd name="T19" fmla="*/ 107072174 h 21600"/>
              <a:gd name="T20" fmla="*/ 0 w 21600"/>
              <a:gd name="T21" fmla="*/ 189337836 h 21600"/>
              <a:gd name="T22" fmla="*/ 10515619 w 21600"/>
              <a:gd name="T23" fmla="*/ 189337836 h 21600"/>
              <a:gd name="T24" fmla="*/ 7674550 w 21600"/>
              <a:gd name="T25" fmla="*/ 203194979 h 21600"/>
              <a:gd name="T26" fmla="*/ 16857214 w 21600"/>
              <a:gd name="T27" fmla="*/ 203194979 h 21600"/>
              <a:gd name="T28" fmla="*/ 14010246 w 21600"/>
              <a:gd name="T29" fmla="*/ 189337836 h 21600"/>
              <a:gd name="T30" fmla="*/ 24547609 w 21600"/>
              <a:gd name="T31" fmla="*/ 189337836 h 21600"/>
              <a:gd name="T32" fmla="*/ 24547609 w 21600"/>
              <a:gd name="T33" fmla="*/ 107072174 h 21600"/>
              <a:gd name="T34" fmla="*/ 24546430 w 21600"/>
              <a:gd name="T35" fmla="*/ 107072174 h 21600"/>
              <a:gd name="T36" fmla="*/ 21475751 w 21600"/>
              <a:gd name="T37" fmla="*/ 174362203 h 21600"/>
              <a:gd name="T38" fmla="*/ 3070673 w 21600"/>
              <a:gd name="T39" fmla="*/ 174362203 h 21600"/>
              <a:gd name="T40" fmla="*/ 3070673 w 21600"/>
              <a:gd name="T41" fmla="*/ 122048773 h 21600"/>
              <a:gd name="T42" fmla="*/ 21475751 w 21600"/>
              <a:gd name="T43" fmla="*/ 122048773 h 21600"/>
              <a:gd name="T44" fmla="*/ 21475751 w 21600"/>
              <a:gd name="T45" fmla="*/ 174362203 h 21600"/>
              <a:gd name="T46" fmla="*/ 21475751 w 21600"/>
              <a:gd name="T47" fmla="*/ 174362203 h 21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600" h="21600">
                <a:moveTo>
                  <a:pt x="21599" y="11382"/>
                </a:moveTo>
                <a:lnTo>
                  <a:pt x="11000" y="11382"/>
                </a:lnTo>
                <a:lnTo>
                  <a:pt x="20262" y="5068"/>
                </a:lnTo>
                <a:lnTo>
                  <a:pt x="13078" y="5068"/>
                </a:lnTo>
                <a:lnTo>
                  <a:pt x="13078" y="0"/>
                </a:lnTo>
                <a:lnTo>
                  <a:pt x="8295" y="0"/>
                </a:lnTo>
                <a:lnTo>
                  <a:pt x="8295" y="5068"/>
                </a:lnTo>
                <a:lnTo>
                  <a:pt x="1113" y="5068"/>
                </a:lnTo>
                <a:lnTo>
                  <a:pt x="10375" y="11382"/>
                </a:lnTo>
                <a:lnTo>
                  <a:pt x="0" y="11382"/>
                </a:lnTo>
                <a:lnTo>
                  <a:pt x="0" y="20127"/>
                </a:lnTo>
                <a:lnTo>
                  <a:pt x="9253" y="20127"/>
                </a:lnTo>
                <a:lnTo>
                  <a:pt x="6753" y="21600"/>
                </a:lnTo>
                <a:lnTo>
                  <a:pt x="14833" y="21600"/>
                </a:lnTo>
                <a:lnTo>
                  <a:pt x="12328" y="20127"/>
                </a:lnTo>
                <a:lnTo>
                  <a:pt x="21600" y="20127"/>
                </a:lnTo>
                <a:lnTo>
                  <a:pt x="21600" y="11382"/>
                </a:lnTo>
                <a:lnTo>
                  <a:pt x="21599" y="11382"/>
                </a:lnTo>
                <a:close/>
                <a:moveTo>
                  <a:pt x="18897" y="18535"/>
                </a:moveTo>
                <a:lnTo>
                  <a:pt x="2702" y="18535"/>
                </a:lnTo>
                <a:lnTo>
                  <a:pt x="2702" y="12974"/>
                </a:lnTo>
                <a:lnTo>
                  <a:pt x="18897" y="12974"/>
                </a:lnTo>
                <a:lnTo>
                  <a:pt x="18897" y="18535"/>
                </a:lnTo>
                <a:close/>
                <a:moveTo>
                  <a:pt x="18897" y="18535"/>
                </a:moveTo>
              </a:path>
            </a:pathLst>
          </a:custGeom>
          <a:solidFill>
            <a:srgbClr val="FFFFFF"/>
          </a:solidFill>
          <a:ln>
            <a:noFill/>
          </a:ln>
        </p:spPr>
        <p:txBody>
          <a:bodyPr lIns="0" tIns="0" rIns="0" bIns="0"/>
          <a:lstStyle/>
          <a:p>
            <a:endParaRPr lang="en-US" dirty="0"/>
          </a:p>
        </p:txBody>
      </p:sp>
      <p:sp>
        <p:nvSpPr>
          <p:cNvPr id="56" name="Rounded Rectangle 9">
            <a:extLst>
              <a:ext uri="{FF2B5EF4-FFF2-40B4-BE49-F238E27FC236}">
                <a16:creationId xmlns:a16="http://schemas.microsoft.com/office/drawing/2014/main" id="{536006A5-647E-DF4A-81B5-E7F0C71E7357}"/>
              </a:ext>
            </a:extLst>
          </p:cNvPr>
          <p:cNvSpPr/>
          <p:nvPr/>
        </p:nvSpPr>
        <p:spPr>
          <a:xfrm>
            <a:off x="4273211" y="3631095"/>
            <a:ext cx="1614573" cy="148974"/>
          </a:xfrm>
          <a:prstGeom prst="roundRect">
            <a:avLst>
              <a:gd name="adj" fmla="val 50000"/>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chemeClr val="accent2"/>
              </a:solidFill>
            </a:endParaRPr>
          </a:p>
        </p:txBody>
      </p:sp>
      <p:sp>
        <p:nvSpPr>
          <p:cNvPr id="18" name="타원 169"/>
          <p:cNvSpPr/>
          <p:nvPr/>
        </p:nvSpPr>
        <p:spPr>
          <a:xfrm>
            <a:off x="5733863" y="3524686"/>
            <a:ext cx="302024" cy="302024"/>
          </a:xfrm>
          <a:prstGeom prst="ellipse">
            <a:avLst/>
          </a:prstGeom>
          <a:solidFill>
            <a:srgbClr val="FFFFFF"/>
          </a:solidFill>
          <a:ln w="3175" cap="flat" cmpd="sng" algn="ctr">
            <a:solidFill>
              <a:srgbClr val="ED657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57" name="타원 169">
            <a:extLst>
              <a:ext uri="{FF2B5EF4-FFF2-40B4-BE49-F238E27FC236}">
                <a16:creationId xmlns:a16="http://schemas.microsoft.com/office/drawing/2014/main" id="{E3429B73-AEC5-BB4F-8BF9-BEFEF1047920}"/>
              </a:ext>
            </a:extLst>
          </p:cNvPr>
          <p:cNvSpPr/>
          <p:nvPr/>
        </p:nvSpPr>
        <p:spPr>
          <a:xfrm>
            <a:off x="4141269" y="3540086"/>
            <a:ext cx="302024" cy="302024"/>
          </a:xfrm>
          <a:prstGeom prst="ellipse">
            <a:avLst/>
          </a:prstGeom>
          <a:solidFill>
            <a:srgbClr val="FFFFFF"/>
          </a:solidFill>
          <a:ln w="3175" cap="flat" cmpd="sng" algn="ctr">
            <a:solidFill>
              <a:schemeClr val="accent2">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19" name="타원 169"/>
          <p:cNvSpPr/>
          <p:nvPr/>
        </p:nvSpPr>
        <p:spPr>
          <a:xfrm>
            <a:off x="5840265" y="3635697"/>
            <a:ext cx="94007" cy="94007"/>
          </a:xfrm>
          <a:prstGeom prst="ellipse">
            <a:avLst/>
          </a:prstGeom>
          <a:solidFill>
            <a:srgbClr val="ED6579"/>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58" name="타원 169">
            <a:extLst>
              <a:ext uri="{FF2B5EF4-FFF2-40B4-BE49-F238E27FC236}">
                <a16:creationId xmlns:a16="http://schemas.microsoft.com/office/drawing/2014/main" id="{5496F076-E0E1-FA4A-8E1F-42023120F748}"/>
              </a:ext>
            </a:extLst>
          </p:cNvPr>
          <p:cNvSpPr/>
          <p:nvPr/>
        </p:nvSpPr>
        <p:spPr>
          <a:xfrm>
            <a:off x="4248827" y="3643231"/>
            <a:ext cx="94007" cy="94007"/>
          </a:xfrm>
          <a:prstGeom prst="ellipse">
            <a:avLst/>
          </a:prstGeom>
          <a:solidFill>
            <a:schemeClr val="accent2">
              <a:lumMod val="60000"/>
              <a:lumOff val="40000"/>
            </a:schemeClr>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cxnSp>
        <p:nvCxnSpPr>
          <p:cNvPr id="60" name="Straight Connector 38">
            <a:extLst>
              <a:ext uri="{FF2B5EF4-FFF2-40B4-BE49-F238E27FC236}">
                <a16:creationId xmlns:a16="http://schemas.microsoft.com/office/drawing/2014/main" id="{A4F9EB85-FC5C-C64A-9372-3B81C0C0AC1B}"/>
              </a:ext>
            </a:extLst>
          </p:cNvPr>
          <p:cNvCxnSpPr>
            <a:cxnSpLocks/>
          </p:cNvCxnSpPr>
          <p:nvPr/>
        </p:nvCxnSpPr>
        <p:spPr>
          <a:xfrm>
            <a:off x="4300308" y="2654953"/>
            <a:ext cx="1" cy="900991"/>
          </a:xfrm>
          <a:prstGeom prst="line">
            <a:avLst/>
          </a:prstGeom>
          <a:ln w="15875" cap="rnd">
            <a:solidFill>
              <a:schemeClr val="accent2">
                <a:lumMod val="60000"/>
                <a:lumOff val="40000"/>
              </a:schemeClr>
            </a:solidFill>
            <a:prstDash val="sysDot"/>
          </a:ln>
        </p:spPr>
        <p:style>
          <a:lnRef idx="1">
            <a:schemeClr val="dk1"/>
          </a:lnRef>
          <a:fillRef idx="0">
            <a:schemeClr val="dk1"/>
          </a:fillRef>
          <a:effectRef idx="0">
            <a:schemeClr val="dk1"/>
          </a:effectRef>
          <a:fontRef idx="minor">
            <a:schemeClr val="tx1"/>
          </a:fontRef>
        </p:style>
      </p:cxnSp>
      <p:sp>
        <p:nvSpPr>
          <p:cNvPr id="61" name="Freeform 50">
            <a:extLst>
              <a:ext uri="{FF2B5EF4-FFF2-40B4-BE49-F238E27FC236}">
                <a16:creationId xmlns:a16="http://schemas.microsoft.com/office/drawing/2014/main" id="{923C4952-13D8-A942-8113-B1EDB2ADF959}"/>
              </a:ext>
            </a:extLst>
          </p:cNvPr>
          <p:cNvSpPr>
            <a:spLocks noEditPoints="1"/>
          </p:cNvSpPr>
          <p:nvPr/>
        </p:nvSpPr>
        <p:spPr bwMode="auto">
          <a:xfrm>
            <a:off x="4245265" y="2425306"/>
            <a:ext cx="133675" cy="168368"/>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6" name="Text Placeholder 2">
            <a:extLst>
              <a:ext uri="{FF2B5EF4-FFF2-40B4-BE49-F238E27FC236}">
                <a16:creationId xmlns:a16="http://schemas.microsoft.com/office/drawing/2014/main" id="{D1E995FD-0F00-1545-B190-88AC789710F9}"/>
              </a:ext>
            </a:extLst>
          </p:cNvPr>
          <p:cNvSpPr txBox="1">
            <a:spLocks/>
          </p:cNvSpPr>
          <p:nvPr/>
        </p:nvSpPr>
        <p:spPr>
          <a:xfrm>
            <a:off x="3532169" y="1698622"/>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800" i="1" dirty="0"/>
              <a:t>Decision Tree</a:t>
            </a:r>
          </a:p>
        </p:txBody>
      </p:sp>
      <p:sp>
        <p:nvSpPr>
          <p:cNvPr id="67" name="Text Placeholder 8">
            <a:extLst>
              <a:ext uri="{FF2B5EF4-FFF2-40B4-BE49-F238E27FC236}">
                <a16:creationId xmlns:a16="http://schemas.microsoft.com/office/drawing/2014/main" id="{E9DD092A-1DA3-5546-B875-F66D7A477DCB}"/>
              </a:ext>
            </a:extLst>
          </p:cNvPr>
          <p:cNvSpPr txBox="1">
            <a:spLocks/>
          </p:cNvSpPr>
          <p:nvPr/>
        </p:nvSpPr>
        <p:spPr>
          <a:xfrm>
            <a:off x="4358182" y="4900084"/>
            <a:ext cx="1482083" cy="1949566"/>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sz="1400" dirty="0"/>
              <a:t>Data Analysis &amp; Prediction </a:t>
            </a:r>
            <a:endParaRPr lang="en-US" sz="1400" dirty="0"/>
          </a:p>
        </p:txBody>
      </p:sp>
      <p:cxnSp>
        <p:nvCxnSpPr>
          <p:cNvPr id="68" name="Straight Connector 47">
            <a:extLst>
              <a:ext uri="{FF2B5EF4-FFF2-40B4-BE49-F238E27FC236}">
                <a16:creationId xmlns:a16="http://schemas.microsoft.com/office/drawing/2014/main" id="{916F891B-8346-7640-ABAA-D08B858F6A5E}"/>
              </a:ext>
            </a:extLst>
          </p:cNvPr>
          <p:cNvCxnSpPr>
            <a:cxnSpLocks/>
            <a:stCxn id="67" idx="0"/>
          </p:cNvCxnSpPr>
          <p:nvPr/>
        </p:nvCxnSpPr>
        <p:spPr>
          <a:xfrm flipH="1" flipV="1">
            <a:off x="5084156" y="3773096"/>
            <a:ext cx="15068" cy="1126988"/>
          </a:xfrm>
          <a:prstGeom prst="line">
            <a:avLst/>
          </a:prstGeom>
          <a:ln w="15875" cap="rnd">
            <a:solidFill>
              <a:schemeClr val="accent2">
                <a:lumMod val="60000"/>
                <a:lumOff val="40000"/>
              </a:schemeClr>
            </a:solidFill>
            <a:prstDash val="sysDot"/>
          </a:ln>
        </p:spPr>
        <p:style>
          <a:lnRef idx="1">
            <a:schemeClr val="dk1"/>
          </a:lnRef>
          <a:fillRef idx="0">
            <a:schemeClr val="dk1"/>
          </a:fillRef>
          <a:effectRef idx="0">
            <a:schemeClr val="dk1"/>
          </a:effectRef>
          <a:fontRef idx="minor">
            <a:schemeClr val="tx1"/>
          </a:fontRef>
        </p:style>
      </p:cxnSp>
      <p:cxnSp>
        <p:nvCxnSpPr>
          <p:cNvPr id="72" name="Straight Connector 35">
            <a:extLst>
              <a:ext uri="{FF2B5EF4-FFF2-40B4-BE49-F238E27FC236}">
                <a16:creationId xmlns:a16="http://schemas.microsoft.com/office/drawing/2014/main" id="{8E7710D8-1655-CC40-B6C9-9EB874691D4F}"/>
              </a:ext>
            </a:extLst>
          </p:cNvPr>
          <p:cNvCxnSpPr/>
          <p:nvPr/>
        </p:nvCxnSpPr>
        <p:spPr>
          <a:xfrm>
            <a:off x="1381158" y="3780069"/>
            <a:ext cx="0" cy="391339"/>
          </a:xfrm>
          <a:prstGeom prst="line">
            <a:avLst/>
          </a:prstGeom>
          <a:ln w="15875" cap="rnd">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sp>
        <p:nvSpPr>
          <p:cNvPr id="73" name="Text Placeholder 8">
            <a:extLst>
              <a:ext uri="{FF2B5EF4-FFF2-40B4-BE49-F238E27FC236}">
                <a16:creationId xmlns:a16="http://schemas.microsoft.com/office/drawing/2014/main" id="{916B3150-B985-F148-A5DC-A5E4E7BC9CF4}"/>
              </a:ext>
            </a:extLst>
          </p:cNvPr>
          <p:cNvSpPr txBox="1">
            <a:spLocks/>
          </p:cNvSpPr>
          <p:nvPr/>
        </p:nvSpPr>
        <p:spPr>
          <a:xfrm>
            <a:off x="605106" y="4118119"/>
            <a:ext cx="1482084" cy="501936"/>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400" dirty="0"/>
              <a:t>Business Problem &amp; Objective</a:t>
            </a:r>
          </a:p>
        </p:txBody>
      </p:sp>
    </p:spTree>
    <p:extLst>
      <p:ext uri="{BB962C8B-B14F-4D97-AF65-F5344CB8AC3E}">
        <p14:creationId xmlns:p14="http://schemas.microsoft.com/office/powerpoint/2010/main" val="1627781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Random Forest</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FOUR</a:t>
            </a:r>
            <a:endParaRPr lang="zh-CN" altLang="en-US" sz="2400" dirty="0"/>
          </a:p>
        </p:txBody>
      </p:sp>
      <p:sp>
        <p:nvSpPr>
          <p:cNvPr id="12" name="텍스트 개체 틀 2"/>
          <p:cNvSpPr txBox="1">
            <a:spLocks/>
          </p:cNvSpPr>
          <p:nvPr/>
        </p:nvSpPr>
        <p:spPr>
          <a:xfrm>
            <a:off x="5736774" y="1421075"/>
            <a:ext cx="6023281" cy="47297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Evaluating Variable Importance</a:t>
            </a:r>
          </a:p>
        </p:txBody>
      </p:sp>
      <p:sp>
        <p:nvSpPr>
          <p:cNvPr id="45" name="Rounded Rectangle 44">
            <a:extLst>
              <a:ext uri="{FF2B5EF4-FFF2-40B4-BE49-F238E27FC236}">
                <a16:creationId xmlns:a16="http://schemas.microsoft.com/office/drawing/2014/main" id="{549C03DA-0252-EE4F-9EE9-26A77BB0EE13}"/>
              </a:ext>
            </a:extLst>
          </p:cNvPr>
          <p:cNvSpPr/>
          <p:nvPr/>
        </p:nvSpPr>
        <p:spPr>
          <a:xfrm>
            <a:off x="5081571" y="2126673"/>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6" name="Group 14">
            <a:extLst>
              <a:ext uri="{FF2B5EF4-FFF2-40B4-BE49-F238E27FC236}">
                <a16:creationId xmlns:a16="http://schemas.microsoft.com/office/drawing/2014/main" id="{5CAABD38-0735-5E49-AE7B-4BECBB826D92}"/>
              </a:ext>
            </a:extLst>
          </p:cNvPr>
          <p:cNvGrpSpPr/>
          <p:nvPr/>
        </p:nvGrpSpPr>
        <p:grpSpPr>
          <a:xfrm>
            <a:off x="5224605" y="2305381"/>
            <a:ext cx="249029" cy="157960"/>
            <a:chOff x="6351" y="0"/>
            <a:chExt cx="490538" cy="311150"/>
          </a:xfrm>
          <a:solidFill>
            <a:schemeClr val="bg1"/>
          </a:solidFill>
        </p:grpSpPr>
        <p:sp>
          <p:nvSpPr>
            <p:cNvPr id="47" name="Freeform 144">
              <a:extLst>
                <a:ext uri="{FF2B5EF4-FFF2-40B4-BE49-F238E27FC236}">
                  <a16:creationId xmlns:a16="http://schemas.microsoft.com/office/drawing/2014/main" id="{2C45F505-02FC-2948-B35A-374B72D399C6}"/>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8" name="Freeform 145">
              <a:extLst>
                <a:ext uri="{FF2B5EF4-FFF2-40B4-BE49-F238E27FC236}">
                  <a16:creationId xmlns:a16="http://schemas.microsoft.com/office/drawing/2014/main" id="{747F1B21-6815-6348-BDC9-B57D96A03703}"/>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9" name="Freeform 146">
              <a:extLst>
                <a:ext uri="{FF2B5EF4-FFF2-40B4-BE49-F238E27FC236}">
                  <a16:creationId xmlns:a16="http://schemas.microsoft.com/office/drawing/2014/main" id="{48177BC9-B6C8-CA4F-8C60-00EDBAECAB45}"/>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4" name="Picture 23" descr="A screenshot of text&#10;&#10;Description automatically generated">
            <a:extLst>
              <a:ext uri="{FF2B5EF4-FFF2-40B4-BE49-F238E27FC236}">
                <a16:creationId xmlns:a16="http://schemas.microsoft.com/office/drawing/2014/main" id="{44937CA5-FB05-0A4C-879D-34548A68BB35}"/>
              </a:ext>
            </a:extLst>
          </p:cNvPr>
          <p:cNvPicPr/>
          <p:nvPr/>
        </p:nvPicPr>
        <p:blipFill>
          <a:blip r:embed="rId2">
            <a:extLst>
              <a:ext uri="{28A0092B-C50C-407E-A947-70E740481C1C}">
                <a14:useLocalDpi xmlns:a14="http://schemas.microsoft.com/office/drawing/2010/main" val="0"/>
              </a:ext>
            </a:extLst>
          </a:blip>
          <a:stretch>
            <a:fillRect/>
          </a:stretch>
        </p:blipFill>
        <p:spPr>
          <a:xfrm>
            <a:off x="250804" y="884786"/>
            <a:ext cx="3289300" cy="2405380"/>
          </a:xfrm>
          <a:prstGeom prst="rect">
            <a:avLst/>
          </a:prstGeom>
        </p:spPr>
      </p:pic>
      <p:pic>
        <p:nvPicPr>
          <p:cNvPr id="28" name="Picture 27" descr="A screenshot of a social media post&#10;&#10;Description automatically generated">
            <a:extLst>
              <a:ext uri="{FF2B5EF4-FFF2-40B4-BE49-F238E27FC236}">
                <a16:creationId xmlns:a16="http://schemas.microsoft.com/office/drawing/2014/main" id="{4F4B0803-0CB4-A743-91F9-B122266E2EC5}"/>
              </a:ext>
            </a:extLst>
          </p:cNvPr>
          <p:cNvPicPr/>
          <p:nvPr/>
        </p:nvPicPr>
        <p:blipFill>
          <a:blip r:embed="rId3">
            <a:extLst>
              <a:ext uri="{28A0092B-C50C-407E-A947-70E740481C1C}">
                <a14:useLocalDpi xmlns:a14="http://schemas.microsoft.com/office/drawing/2010/main" val="0"/>
              </a:ext>
            </a:extLst>
          </a:blip>
          <a:stretch>
            <a:fillRect/>
          </a:stretch>
        </p:blipFill>
        <p:spPr>
          <a:xfrm>
            <a:off x="237067" y="3429000"/>
            <a:ext cx="4724400" cy="2951885"/>
          </a:xfrm>
          <a:prstGeom prst="rect">
            <a:avLst/>
          </a:prstGeom>
        </p:spPr>
      </p:pic>
      <p:sp>
        <p:nvSpPr>
          <p:cNvPr id="29" name="텍스트 개체 틀 2">
            <a:extLst>
              <a:ext uri="{FF2B5EF4-FFF2-40B4-BE49-F238E27FC236}">
                <a16:creationId xmlns:a16="http://schemas.microsoft.com/office/drawing/2014/main" id="{73059398-7A9E-0642-818E-9E7D7760F87D}"/>
              </a:ext>
            </a:extLst>
          </p:cNvPr>
          <p:cNvSpPr txBox="1">
            <a:spLocks/>
          </p:cNvSpPr>
          <p:nvPr/>
        </p:nvSpPr>
        <p:spPr>
          <a:xfrm>
            <a:off x="5736774" y="2141237"/>
            <a:ext cx="6170579" cy="3083954"/>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Using importance(rf) function we can check the importance of each variable in our dataset for random forest model and rule out those variables which are less significant</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From the output, we can see that variables like duration, age, balance, month, day, job and </a:t>
            </a:r>
            <a:r>
              <a:rPr lang="en-IN" altLang="ko-KR" sz="1200" dirty="0" err="1">
                <a:solidFill>
                  <a:schemeClr val="bg1">
                    <a:lumMod val="50000"/>
                  </a:schemeClr>
                </a:solidFill>
                <a:latin typeface="Roboto condensed"/>
                <a:cs typeface="Roboto condensed"/>
              </a:rPr>
              <a:t>poutcome</a:t>
            </a:r>
            <a:r>
              <a:rPr lang="en-IN" altLang="ko-KR" sz="1200" dirty="0">
                <a:solidFill>
                  <a:schemeClr val="bg1">
                    <a:lumMod val="50000"/>
                  </a:schemeClr>
                </a:solidFill>
                <a:latin typeface="Roboto condensed"/>
                <a:cs typeface="Roboto condensed"/>
              </a:rPr>
              <a:t> are highly significant as compared to other variables. The same can be depicted in graph format as per the level of significance below using varImpPlot(rf) function in R.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Higher the value of mean decrease accuracy or mean decrease Gini score, higher the importance of the variable in the model. In the plot shown above, Duration is most important variable.</a:t>
            </a:r>
          </a:p>
        </p:txBody>
      </p:sp>
      <p:sp>
        <p:nvSpPr>
          <p:cNvPr id="33" name="Rounded Rectangle 11">
            <a:extLst>
              <a:ext uri="{FF2B5EF4-FFF2-40B4-BE49-F238E27FC236}">
                <a16:creationId xmlns:a16="http://schemas.microsoft.com/office/drawing/2014/main" id="{5001A372-F545-374B-BD66-3A188F256CE8}"/>
              </a:ext>
            </a:extLst>
          </p:cNvPr>
          <p:cNvSpPr/>
          <p:nvPr/>
        </p:nvSpPr>
        <p:spPr>
          <a:xfrm>
            <a:off x="5092739" y="3028341"/>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4" name="Group 18">
            <a:extLst>
              <a:ext uri="{FF2B5EF4-FFF2-40B4-BE49-F238E27FC236}">
                <a16:creationId xmlns:a16="http://schemas.microsoft.com/office/drawing/2014/main" id="{C71A4E59-3B97-664D-9C3E-96831E428F0C}"/>
              </a:ext>
            </a:extLst>
          </p:cNvPr>
          <p:cNvGrpSpPr/>
          <p:nvPr/>
        </p:nvGrpSpPr>
        <p:grpSpPr>
          <a:xfrm>
            <a:off x="5241926" y="3174312"/>
            <a:ext cx="231708" cy="231708"/>
            <a:chOff x="6350" y="4763"/>
            <a:chExt cx="492125" cy="492125"/>
          </a:xfrm>
          <a:solidFill>
            <a:schemeClr val="bg1"/>
          </a:solidFill>
        </p:grpSpPr>
        <p:sp>
          <p:nvSpPr>
            <p:cNvPr id="36" name="Freeform 156">
              <a:extLst>
                <a:ext uri="{FF2B5EF4-FFF2-40B4-BE49-F238E27FC236}">
                  <a16:creationId xmlns:a16="http://schemas.microsoft.com/office/drawing/2014/main" id="{FC702D52-E626-834B-BDAF-F0CBCCEBD311}"/>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7" name="Freeform 157">
              <a:extLst>
                <a:ext uri="{FF2B5EF4-FFF2-40B4-BE49-F238E27FC236}">
                  <a16:creationId xmlns:a16="http://schemas.microsoft.com/office/drawing/2014/main" id="{802A9E6C-D3B7-FC4D-AF73-6957FF5E6EEE}"/>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8" name="Freeform 158">
              <a:extLst>
                <a:ext uri="{FF2B5EF4-FFF2-40B4-BE49-F238E27FC236}">
                  <a16:creationId xmlns:a16="http://schemas.microsoft.com/office/drawing/2014/main" id="{32C8B156-D9CF-A04C-A919-A66257EC1CF0}"/>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0" name="Rounded Rectangle 10">
            <a:extLst>
              <a:ext uri="{FF2B5EF4-FFF2-40B4-BE49-F238E27FC236}">
                <a16:creationId xmlns:a16="http://schemas.microsoft.com/office/drawing/2014/main" id="{FD1D5B2C-1996-2A4E-90AD-A4B0E8E759E8}"/>
              </a:ext>
            </a:extLst>
          </p:cNvPr>
          <p:cNvSpPr/>
          <p:nvPr/>
        </p:nvSpPr>
        <p:spPr>
          <a:xfrm>
            <a:off x="5094180" y="4145955"/>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41" name="Freeform 53">
            <a:extLst>
              <a:ext uri="{FF2B5EF4-FFF2-40B4-BE49-F238E27FC236}">
                <a16:creationId xmlns:a16="http://schemas.microsoft.com/office/drawing/2014/main" id="{8090D6A4-D01F-CD46-A8A5-B5774839225B}"/>
              </a:ext>
            </a:extLst>
          </p:cNvPr>
          <p:cNvSpPr>
            <a:spLocks noEditPoints="1"/>
          </p:cNvSpPr>
          <p:nvPr/>
        </p:nvSpPr>
        <p:spPr bwMode="auto">
          <a:xfrm>
            <a:off x="5274767" y="4305016"/>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Tree>
    <p:extLst>
      <p:ext uri="{BB962C8B-B14F-4D97-AF65-F5344CB8AC3E}">
        <p14:creationId xmlns:p14="http://schemas.microsoft.com/office/powerpoint/2010/main" val="328682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FOUR</a:t>
            </a:r>
            <a:endParaRPr lang="zh-CN" altLang="en-US" sz="2000" dirty="0"/>
          </a:p>
        </p:txBody>
      </p:sp>
      <p:sp>
        <p:nvSpPr>
          <p:cNvPr id="8" name="Rounded Rectangle 12"/>
          <p:cNvSpPr/>
          <p:nvPr/>
        </p:nvSpPr>
        <p:spPr>
          <a:xfrm>
            <a:off x="328579" y="1480199"/>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479104" y="1668767"/>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Random Forest</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322882" y="2417114"/>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472069" y="2563085"/>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5" name="Picture 24" descr="A picture containing table&#10;&#10;Description automatically generated">
            <a:extLst>
              <a:ext uri="{FF2B5EF4-FFF2-40B4-BE49-F238E27FC236}">
                <a16:creationId xmlns:a16="http://schemas.microsoft.com/office/drawing/2014/main" id="{D16AB4A3-C4B8-7E44-9C34-7B2D16D0AAB3}"/>
              </a:ext>
            </a:extLst>
          </p:cNvPr>
          <p:cNvPicPr/>
          <p:nvPr/>
        </p:nvPicPr>
        <p:blipFill>
          <a:blip r:embed="rId2">
            <a:extLst>
              <a:ext uri="{28A0092B-C50C-407E-A947-70E740481C1C}">
                <a14:useLocalDpi xmlns:a14="http://schemas.microsoft.com/office/drawing/2010/main" val="0"/>
              </a:ext>
            </a:extLst>
          </a:blip>
          <a:stretch>
            <a:fillRect/>
          </a:stretch>
        </p:blipFill>
        <p:spPr>
          <a:xfrm>
            <a:off x="7626929" y="693225"/>
            <a:ext cx="4066307" cy="693017"/>
          </a:xfrm>
          <a:prstGeom prst="rect">
            <a:avLst/>
          </a:prstGeom>
        </p:spPr>
      </p:pic>
      <p:pic>
        <p:nvPicPr>
          <p:cNvPr id="26" name="Picture 25" descr="A screenshot of text&#10;&#10;Description automatically generated">
            <a:extLst>
              <a:ext uri="{FF2B5EF4-FFF2-40B4-BE49-F238E27FC236}">
                <a16:creationId xmlns:a16="http://schemas.microsoft.com/office/drawing/2014/main" id="{AE87CE0A-6136-F843-BAF0-E97AD964BA9D}"/>
              </a:ext>
            </a:extLst>
          </p:cNvPr>
          <p:cNvPicPr/>
          <p:nvPr/>
        </p:nvPicPr>
        <p:blipFill>
          <a:blip r:embed="rId3">
            <a:extLst>
              <a:ext uri="{28A0092B-C50C-407E-A947-70E740481C1C}">
                <a14:useLocalDpi xmlns:a14="http://schemas.microsoft.com/office/drawing/2010/main" val="0"/>
              </a:ext>
            </a:extLst>
          </a:blip>
          <a:stretch>
            <a:fillRect/>
          </a:stretch>
        </p:blipFill>
        <p:spPr>
          <a:xfrm>
            <a:off x="7626929" y="1542662"/>
            <a:ext cx="3992480" cy="3986530"/>
          </a:xfrm>
          <a:prstGeom prst="rect">
            <a:avLst/>
          </a:prstGeom>
        </p:spPr>
      </p:pic>
      <p:pic>
        <p:nvPicPr>
          <p:cNvPr id="27" name="Picture 26" descr="A picture containing knife&#10;&#10;Description automatically generated">
            <a:extLst>
              <a:ext uri="{FF2B5EF4-FFF2-40B4-BE49-F238E27FC236}">
                <a16:creationId xmlns:a16="http://schemas.microsoft.com/office/drawing/2014/main" id="{4715023B-B66F-BA41-8F02-3DEE1E1456BB}"/>
              </a:ext>
            </a:extLst>
          </p:cNvPr>
          <p:cNvPicPr/>
          <p:nvPr/>
        </p:nvPicPr>
        <p:blipFill>
          <a:blip r:embed="rId4">
            <a:extLst>
              <a:ext uri="{28A0092B-C50C-407E-A947-70E740481C1C}">
                <a14:useLocalDpi xmlns:a14="http://schemas.microsoft.com/office/drawing/2010/main" val="0"/>
              </a:ext>
            </a:extLst>
          </a:blip>
          <a:stretch>
            <a:fillRect/>
          </a:stretch>
        </p:blipFill>
        <p:spPr>
          <a:xfrm>
            <a:off x="7626929" y="5809175"/>
            <a:ext cx="4234180" cy="711200"/>
          </a:xfrm>
          <a:prstGeom prst="rect">
            <a:avLst/>
          </a:prstGeom>
        </p:spPr>
      </p:pic>
      <p:sp>
        <p:nvSpPr>
          <p:cNvPr id="30" name="텍스트 개체 틀 2">
            <a:extLst>
              <a:ext uri="{FF2B5EF4-FFF2-40B4-BE49-F238E27FC236}">
                <a16:creationId xmlns:a16="http://schemas.microsoft.com/office/drawing/2014/main" id="{01F39D37-7B65-C04D-9A93-D69E14B437ED}"/>
              </a:ext>
            </a:extLst>
          </p:cNvPr>
          <p:cNvSpPr txBox="1">
            <a:spLocks/>
          </p:cNvSpPr>
          <p:nvPr/>
        </p:nvSpPr>
        <p:spPr>
          <a:xfrm>
            <a:off x="929452" y="1383407"/>
            <a:ext cx="6287831" cy="442576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This step evaluates the performance of the model based on the labels provided. This includes the verification of the results in order to verify whether there are any misclassifications to the model. By using the function “predict”, we can get a vector of predicted values.</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The confusion matrix results show that the random forest classifier is giving </a:t>
            </a:r>
            <a:r>
              <a:rPr lang="en-IN" altLang="ko-KR" sz="1200" dirty="0">
                <a:solidFill>
                  <a:schemeClr val="accent2"/>
                </a:solidFill>
                <a:latin typeface="Roboto condensed"/>
                <a:cs typeface="Roboto condensed"/>
              </a:rPr>
              <a:t>90.52%</a:t>
            </a:r>
            <a:r>
              <a:rPr lang="en-IN" altLang="ko-KR" sz="1200" dirty="0">
                <a:solidFill>
                  <a:schemeClr val="bg1">
                    <a:lumMod val="50000"/>
                  </a:schemeClr>
                </a:solidFill>
                <a:latin typeface="Roboto condensed"/>
                <a:cs typeface="Roboto condensed"/>
              </a:rPr>
              <a:t> of accuracy for the test set.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The term-deposit variable i.e. the “y” variable is compared with the prediction variable to check the appropriate classification. The data is classified into true positive, true negative, false positive and false negative categories.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Here using confusion matrix, we can compare the predicted values with the actual values. It shows that </a:t>
            </a:r>
            <a:r>
              <a:rPr lang="en-IN" altLang="ko-KR" sz="1200" dirty="0">
                <a:solidFill>
                  <a:schemeClr val="accent2"/>
                </a:solidFill>
                <a:latin typeface="Roboto condensed"/>
                <a:cs typeface="Roboto condensed"/>
              </a:rPr>
              <a:t>7694</a:t>
            </a:r>
            <a:r>
              <a:rPr lang="en-IN" altLang="ko-KR" sz="1200" dirty="0">
                <a:solidFill>
                  <a:schemeClr val="bg1">
                    <a:lumMod val="50000"/>
                  </a:schemeClr>
                </a:solidFill>
                <a:latin typeface="Roboto condensed"/>
                <a:cs typeface="Roboto condensed"/>
              </a:rPr>
              <a:t> clients who did not subscribed term deposit were correctly classified showing </a:t>
            </a:r>
            <a:r>
              <a:rPr lang="en-IN" altLang="ko-KR" sz="1200" dirty="0">
                <a:solidFill>
                  <a:schemeClr val="accent2"/>
                </a:solidFill>
                <a:latin typeface="Roboto condensed"/>
                <a:cs typeface="Roboto condensed"/>
              </a:rPr>
              <a:t>true positi</a:t>
            </a:r>
            <a:r>
              <a:rPr lang="en-IN" altLang="ko-KR" sz="1200" dirty="0">
                <a:solidFill>
                  <a:schemeClr val="bg1">
                    <a:lumMod val="50000"/>
                  </a:schemeClr>
                </a:solidFill>
                <a:latin typeface="Roboto condensed"/>
                <a:cs typeface="Roboto condensed"/>
              </a:rPr>
              <a:t>ve results. Similarly, </a:t>
            </a:r>
            <a:r>
              <a:rPr lang="en-IN" altLang="ko-KR" sz="1200" dirty="0">
                <a:solidFill>
                  <a:schemeClr val="accent2"/>
                </a:solidFill>
                <a:latin typeface="Roboto condensed"/>
                <a:cs typeface="Roboto condensed"/>
              </a:rPr>
              <a:t>490</a:t>
            </a:r>
            <a:r>
              <a:rPr lang="en-IN" altLang="ko-KR" sz="1200" dirty="0">
                <a:solidFill>
                  <a:schemeClr val="bg1">
                    <a:lumMod val="50000"/>
                  </a:schemeClr>
                </a:solidFill>
                <a:latin typeface="Roboto condensed"/>
                <a:cs typeface="Roboto condensed"/>
              </a:rPr>
              <a:t> clients who did subscribe were also correctly classified showing </a:t>
            </a:r>
            <a:r>
              <a:rPr lang="en-IN" altLang="ko-KR" sz="1200" dirty="0">
                <a:solidFill>
                  <a:schemeClr val="accent2"/>
                </a:solidFill>
                <a:latin typeface="Roboto condensed"/>
                <a:cs typeface="Roboto condensed"/>
              </a:rPr>
              <a:t>true negative</a:t>
            </a:r>
            <a:r>
              <a:rPr lang="en-IN" altLang="ko-KR" sz="1200" dirty="0">
                <a:solidFill>
                  <a:schemeClr val="bg1">
                    <a:lumMod val="50000"/>
                  </a:schemeClr>
                </a:solidFill>
                <a:latin typeface="Roboto condensed"/>
                <a:cs typeface="Roboto condensed"/>
              </a:rPr>
              <a:t>. But </a:t>
            </a:r>
            <a:r>
              <a:rPr lang="en-IN" altLang="ko-KR" sz="1200" dirty="0">
                <a:solidFill>
                  <a:schemeClr val="accent2"/>
                </a:solidFill>
                <a:latin typeface="Roboto condensed"/>
                <a:cs typeface="Roboto condensed"/>
              </a:rPr>
              <a:t>290</a:t>
            </a:r>
            <a:r>
              <a:rPr lang="en-IN" altLang="ko-KR" sz="1200" dirty="0">
                <a:solidFill>
                  <a:schemeClr val="bg1">
                    <a:lumMod val="50000"/>
                  </a:schemeClr>
                </a:solidFill>
                <a:latin typeface="Roboto condensed"/>
                <a:cs typeface="Roboto condensed"/>
              </a:rPr>
              <a:t> clients who did not subscribed but were </a:t>
            </a:r>
            <a:r>
              <a:rPr lang="en-IN" altLang="ko-KR" sz="1200" dirty="0">
                <a:solidFill>
                  <a:schemeClr val="accent2"/>
                </a:solidFill>
                <a:latin typeface="Roboto condensed"/>
                <a:cs typeface="Roboto condensed"/>
              </a:rPr>
              <a:t>misclassified</a:t>
            </a:r>
            <a:r>
              <a:rPr lang="en-IN" altLang="ko-KR" sz="1200" dirty="0">
                <a:solidFill>
                  <a:schemeClr val="bg1">
                    <a:lumMod val="50000"/>
                  </a:schemeClr>
                </a:solidFill>
                <a:latin typeface="Roboto condensed"/>
                <a:cs typeface="Roboto condensed"/>
              </a:rPr>
              <a:t> as subscribed and </a:t>
            </a:r>
            <a:r>
              <a:rPr lang="en-IN" altLang="ko-KR" sz="1200" dirty="0">
                <a:solidFill>
                  <a:schemeClr val="accent2"/>
                </a:solidFill>
                <a:latin typeface="Roboto condensed"/>
                <a:cs typeface="Roboto condensed"/>
              </a:rPr>
              <a:t>567</a:t>
            </a:r>
            <a:r>
              <a:rPr lang="en-IN" altLang="ko-KR" sz="1200" dirty="0">
                <a:solidFill>
                  <a:schemeClr val="bg1">
                    <a:lumMod val="50000"/>
                  </a:schemeClr>
                </a:solidFill>
                <a:latin typeface="Roboto condensed"/>
                <a:cs typeface="Roboto condensed"/>
              </a:rPr>
              <a:t> who did subscribe but were </a:t>
            </a:r>
            <a:r>
              <a:rPr lang="en-IN" altLang="ko-KR" sz="1200" dirty="0">
                <a:solidFill>
                  <a:schemeClr val="accent2"/>
                </a:solidFill>
                <a:latin typeface="Roboto condensed"/>
                <a:cs typeface="Roboto condensed"/>
              </a:rPr>
              <a:t>misclassified</a:t>
            </a:r>
            <a:r>
              <a:rPr lang="en-IN" altLang="ko-KR" sz="1200" dirty="0">
                <a:solidFill>
                  <a:schemeClr val="bg1">
                    <a:lumMod val="50000"/>
                  </a:schemeClr>
                </a:solidFill>
                <a:latin typeface="Roboto condensed"/>
                <a:cs typeface="Roboto condensed"/>
              </a:rPr>
              <a:t> as did not are representing </a:t>
            </a:r>
            <a:r>
              <a:rPr lang="en-IN" altLang="ko-KR" sz="1200" dirty="0">
                <a:solidFill>
                  <a:schemeClr val="accent2"/>
                </a:solidFill>
                <a:latin typeface="Roboto condensed"/>
                <a:cs typeface="Roboto condensed"/>
              </a:rPr>
              <a:t>false positive </a:t>
            </a:r>
            <a:r>
              <a:rPr lang="en-IN" altLang="ko-KR" sz="1200" dirty="0">
                <a:solidFill>
                  <a:schemeClr val="bg1">
                    <a:lumMod val="50000"/>
                  </a:schemeClr>
                </a:solidFill>
                <a:latin typeface="Roboto condensed"/>
                <a:cs typeface="Roboto condensed"/>
              </a:rPr>
              <a:t>and </a:t>
            </a:r>
            <a:r>
              <a:rPr lang="en-IN" altLang="ko-KR" sz="1200" dirty="0">
                <a:solidFill>
                  <a:schemeClr val="accent2"/>
                </a:solidFill>
                <a:latin typeface="Roboto condensed"/>
                <a:cs typeface="Roboto condensed"/>
              </a:rPr>
              <a:t>false negative</a:t>
            </a:r>
            <a:r>
              <a:rPr lang="en-IN" altLang="ko-KR" sz="1200" dirty="0">
                <a:solidFill>
                  <a:schemeClr val="bg1">
                    <a:lumMod val="50000"/>
                  </a:schemeClr>
                </a:solidFill>
                <a:latin typeface="Roboto condensed"/>
                <a:cs typeface="Roboto condensed"/>
              </a:rPr>
              <a:t>, respectively. Moreover, we can also check other parameters like sensitivity, specificity, Positive and negative prediction values, kappa values etc. </a:t>
            </a:r>
          </a:p>
          <a:p>
            <a:pPr algn="just">
              <a:lnSpc>
                <a:spcPct val="120000"/>
              </a:lnSpc>
            </a:pPr>
            <a:endParaRPr lang="en-IN" altLang="ko-KR" sz="1200" dirty="0">
              <a:solidFill>
                <a:schemeClr val="bg1">
                  <a:lumMod val="50000"/>
                </a:schemeClr>
              </a:solidFill>
              <a:latin typeface="Roboto condensed"/>
              <a:cs typeface="Roboto condensed"/>
            </a:endParaRPr>
          </a:p>
        </p:txBody>
      </p:sp>
      <p:sp>
        <p:nvSpPr>
          <p:cNvPr id="31" name="Rounded Rectangle 10">
            <a:extLst>
              <a:ext uri="{FF2B5EF4-FFF2-40B4-BE49-F238E27FC236}">
                <a16:creationId xmlns:a16="http://schemas.microsoft.com/office/drawing/2014/main" id="{1ADB436D-7703-7044-B52E-633848FAFE14}"/>
              </a:ext>
            </a:extLst>
          </p:cNvPr>
          <p:cNvSpPr/>
          <p:nvPr/>
        </p:nvSpPr>
        <p:spPr>
          <a:xfrm>
            <a:off x="322763" y="3292520"/>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32" name="Freeform 53">
            <a:extLst>
              <a:ext uri="{FF2B5EF4-FFF2-40B4-BE49-F238E27FC236}">
                <a16:creationId xmlns:a16="http://schemas.microsoft.com/office/drawing/2014/main" id="{3E76FE86-420D-E74D-86C4-DED4C9BEDFAC}"/>
              </a:ext>
            </a:extLst>
          </p:cNvPr>
          <p:cNvSpPr>
            <a:spLocks noEditPoints="1"/>
          </p:cNvSpPr>
          <p:nvPr/>
        </p:nvSpPr>
        <p:spPr bwMode="auto">
          <a:xfrm>
            <a:off x="503350" y="3451581"/>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44" name="텍스트 개체 틀 2">
            <a:extLst>
              <a:ext uri="{FF2B5EF4-FFF2-40B4-BE49-F238E27FC236}">
                <a16:creationId xmlns:a16="http://schemas.microsoft.com/office/drawing/2014/main" id="{6CDD38C7-7D8D-9F49-94AA-15518BB49DCA}"/>
              </a:ext>
            </a:extLst>
          </p:cNvPr>
          <p:cNvSpPr txBox="1">
            <a:spLocks/>
          </p:cNvSpPr>
          <p:nvPr/>
        </p:nvSpPr>
        <p:spPr>
          <a:xfrm>
            <a:off x="863678" y="874311"/>
            <a:ext cx="6287831" cy="50909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Evaluate Model Performance – Predicting the model on test data</a:t>
            </a:r>
          </a:p>
        </p:txBody>
      </p:sp>
      <p:sp>
        <p:nvSpPr>
          <p:cNvPr id="49" name="Rounded Rectangle 13">
            <a:extLst>
              <a:ext uri="{FF2B5EF4-FFF2-40B4-BE49-F238E27FC236}">
                <a16:creationId xmlns:a16="http://schemas.microsoft.com/office/drawing/2014/main" id="{F4A6B5E9-D168-214F-9E08-25D11C0264F4}"/>
              </a:ext>
            </a:extLst>
          </p:cNvPr>
          <p:cNvSpPr/>
          <p:nvPr/>
        </p:nvSpPr>
        <p:spPr>
          <a:xfrm>
            <a:off x="334127" y="4189058"/>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50" name="Group 22">
            <a:extLst>
              <a:ext uri="{FF2B5EF4-FFF2-40B4-BE49-F238E27FC236}">
                <a16:creationId xmlns:a16="http://schemas.microsoft.com/office/drawing/2014/main" id="{9EF61F73-1A99-CE43-83A7-7C0C44B669B6}"/>
              </a:ext>
            </a:extLst>
          </p:cNvPr>
          <p:cNvGrpSpPr/>
          <p:nvPr/>
        </p:nvGrpSpPr>
        <p:grpSpPr>
          <a:xfrm>
            <a:off x="492360" y="4356334"/>
            <a:ext cx="229771" cy="226112"/>
            <a:chOff x="6297613" y="1392238"/>
            <a:chExt cx="498475" cy="490537"/>
          </a:xfrm>
          <a:solidFill>
            <a:schemeClr val="bg1"/>
          </a:solidFill>
        </p:grpSpPr>
        <p:sp>
          <p:nvSpPr>
            <p:cNvPr id="51" name="Freeform 23">
              <a:extLst>
                <a:ext uri="{FF2B5EF4-FFF2-40B4-BE49-F238E27FC236}">
                  <a16:creationId xmlns:a16="http://schemas.microsoft.com/office/drawing/2014/main" id="{C0C33731-73B0-9647-8487-A4B395F2D219}"/>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2" name="Freeform 24">
              <a:extLst>
                <a:ext uri="{FF2B5EF4-FFF2-40B4-BE49-F238E27FC236}">
                  <a16:creationId xmlns:a16="http://schemas.microsoft.com/office/drawing/2014/main" id="{89FF841B-3361-FD48-9B0E-C03DE43A6B16}"/>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3" name="Freeform 25">
              <a:extLst>
                <a:ext uri="{FF2B5EF4-FFF2-40B4-BE49-F238E27FC236}">
                  <a16:creationId xmlns:a16="http://schemas.microsoft.com/office/drawing/2014/main" id="{1125EF76-06AA-9C47-8256-334ECB577AC9}"/>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511840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FOUR</a:t>
            </a:r>
            <a:endParaRPr lang="zh-CN" altLang="en-US" sz="2000" dirty="0"/>
          </a:p>
        </p:txBody>
      </p:sp>
      <p:sp>
        <p:nvSpPr>
          <p:cNvPr id="8" name="Rounded Rectangle 12"/>
          <p:cNvSpPr/>
          <p:nvPr/>
        </p:nvSpPr>
        <p:spPr>
          <a:xfrm>
            <a:off x="226614" y="1408088"/>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377139" y="1596656"/>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Random Forest</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245273" y="2526388"/>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394460" y="2672359"/>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0" name="텍스트 개체 틀 2">
            <a:extLst>
              <a:ext uri="{FF2B5EF4-FFF2-40B4-BE49-F238E27FC236}">
                <a16:creationId xmlns:a16="http://schemas.microsoft.com/office/drawing/2014/main" id="{01F39D37-7B65-C04D-9A93-D69E14B437ED}"/>
              </a:ext>
            </a:extLst>
          </p:cNvPr>
          <p:cNvSpPr txBox="1">
            <a:spLocks/>
          </p:cNvSpPr>
          <p:nvPr/>
        </p:nvSpPr>
        <p:spPr>
          <a:xfrm>
            <a:off x="929453" y="1383408"/>
            <a:ext cx="11068584" cy="1475591"/>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400" dirty="0">
                <a:solidFill>
                  <a:schemeClr val="bg1">
                    <a:lumMod val="50000"/>
                  </a:schemeClr>
                </a:solidFill>
              </a:rPr>
              <a:t>To better inspect the model, we could use Receiver Operating Characteristics Curve which traces the percentage of true positives accurately. There are useful statistics that can be calculated from this curve, like the Area Under the Curve (AUC) and the Youden Index. These tell you how well the model predicts and the optimal cut point for any given model (under specific circumstances). The cutoff is analyzed with the values to identify best threshold.</a:t>
            </a:r>
          </a:p>
          <a:p>
            <a:pPr algn="just">
              <a:lnSpc>
                <a:spcPct val="120000"/>
              </a:lnSpc>
            </a:pPr>
            <a:r>
              <a:rPr lang="en-US" sz="1400" dirty="0">
                <a:solidFill>
                  <a:schemeClr val="bg1">
                    <a:lumMod val="50000"/>
                  </a:schemeClr>
                </a:solidFill>
              </a:rPr>
              <a:t>The figure below describes the graphical presentation of the ROC curve and the area under the curve below states the true positive ratio which is 71.36%.</a:t>
            </a:r>
          </a:p>
        </p:txBody>
      </p:sp>
      <p:sp>
        <p:nvSpPr>
          <p:cNvPr id="44" name="텍스트 개체 틀 2">
            <a:extLst>
              <a:ext uri="{FF2B5EF4-FFF2-40B4-BE49-F238E27FC236}">
                <a16:creationId xmlns:a16="http://schemas.microsoft.com/office/drawing/2014/main" id="{6CDD38C7-7D8D-9F49-94AA-15518BB49DCA}"/>
              </a:ext>
            </a:extLst>
          </p:cNvPr>
          <p:cNvSpPr txBox="1">
            <a:spLocks/>
          </p:cNvSpPr>
          <p:nvPr/>
        </p:nvSpPr>
        <p:spPr>
          <a:xfrm>
            <a:off x="863678" y="874311"/>
            <a:ext cx="6287831" cy="50909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ROC and AUC for the model</a:t>
            </a:r>
          </a:p>
        </p:txBody>
      </p:sp>
      <p:pic>
        <p:nvPicPr>
          <p:cNvPr id="28" name="Picture 27" descr="A picture containing knife&#10;&#10;Description automatically generated">
            <a:extLst>
              <a:ext uri="{FF2B5EF4-FFF2-40B4-BE49-F238E27FC236}">
                <a16:creationId xmlns:a16="http://schemas.microsoft.com/office/drawing/2014/main" id="{EB57A31C-E507-7549-8756-EC3902A801E7}"/>
              </a:ext>
            </a:extLst>
          </p:cNvPr>
          <p:cNvPicPr/>
          <p:nvPr/>
        </p:nvPicPr>
        <p:blipFill>
          <a:blip r:embed="rId2">
            <a:extLst>
              <a:ext uri="{28A0092B-C50C-407E-A947-70E740481C1C}">
                <a14:useLocalDpi xmlns:a14="http://schemas.microsoft.com/office/drawing/2010/main" val="0"/>
              </a:ext>
            </a:extLst>
          </a:blip>
          <a:stretch>
            <a:fillRect/>
          </a:stretch>
        </p:blipFill>
        <p:spPr>
          <a:xfrm>
            <a:off x="226614" y="3429000"/>
            <a:ext cx="5943600" cy="143560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0B98A9A6-D983-FE4D-AC32-DE870A170911}"/>
              </a:ext>
            </a:extLst>
          </p:cNvPr>
          <p:cNvPicPr/>
          <p:nvPr/>
        </p:nvPicPr>
        <p:blipFill>
          <a:blip r:embed="rId3">
            <a:extLst>
              <a:ext uri="{28A0092B-C50C-407E-A947-70E740481C1C}">
                <a14:useLocalDpi xmlns:a14="http://schemas.microsoft.com/office/drawing/2010/main" val="0"/>
              </a:ext>
            </a:extLst>
          </a:blip>
          <a:stretch>
            <a:fillRect/>
          </a:stretch>
        </p:blipFill>
        <p:spPr>
          <a:xfrm>
            <a:off x="6463745" y="2919621"/>
            <a:ext cx="5092700" cy="3530600"/>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1F4ECCB4-95FC-F948-A2B9-24D768CD8951}"/>
              </a:ext>
            </a:extLst>
          </p:cNvPr>
          <p:cNvPicPr/>
          <p:nvPr/>
        </p:nvPicPr>
        <p:blipFill>
          <a:blip r:embed="rId4">
            <a:extLst>
              <a:ext uri="{28A0092B-C50C-407E-A947-70E740481C1C}">
                <a14:useLocalDpi xmlns:a14="http://schemas.microsoft.com/office/drawing/2010/main" val="0"/>
              </a:ext>
            </a:extLst>
          </a:blip>
          <a:stretch>
            <a:fillRect/>
          </a:stretch>
        </p:blipFill>
        <p:spPr>
          <a:xfrm>
            <a:off x="226614" y="5022635"/>
            <a:ext cx="3683000" cy="749300"/>
          </a:xfrm>
          <a:prstGeom prst="rect">
            <a:avLst/>
          </a:prstGeom>
        </p:spPr>
      </p:pic>
      <p:pic>
        <p:nvPicPr>
          <p:cNvPr id="34" name="Picture 33" descr="A close up of a logo&#10;&#10;Description automatically generated">
            <a:extLst>
              <a:ext uri="{FF2B5EF4-FFF2-40B4-BE49-F238E27FC236}">
                <a16:creationId xmlns:a16="http://schemas.microsoft.com/office/drawing/2014/main" id="{79B3B69D-3A5C-0C4D-B450-B4A37C9539C1}"/>
              </a:ext>
            </a:extLst>
          </p:cNvPr>
          <p:cNvPicPr/>
          <p:nvPr/>
        </p:nvPicPr>
        <p:blipFill>
          <a:blip r:embed="rId5">
            <a:extLst>
              <a:ext uri="{28A0092B-C50C-407E-A947-70E740481C1C}">
                <a14:useLocalDpi xmlns:a14="http://schemas.microsoft.com/office/drawing/2010/main" val="0"/>
              </a:ext>
            </a:extLst>
          </a:blip>
          <a:stretch>
            <a:fillRect/>
          </a:stretch>
        </p:blipFill>
        <p:spPr>
          <a:xfrm>
            <a:off x="226614" y="5927270"/>
            <a:ext cx="1638300" cy="512064"/>
          </a:xfrm>
          <a:prstGeom prst="rect">
            <a:avLst/>
          </a:prstGeom>
        </p:spPr>
      </p:pic>
    </p:spTree>
    <p:extLst>
      <p:ext uri="{BB962C8B-B14F-4D97-AF65-F5344CB8AC3E}">
        <p14:creationId xmlns:p14="http://schemas.microsoft.com/office/powerpoint/2010/main" val="382846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FIVE</a:t>
            </a:r>
            <a:endParaRPr lang="zh-CN" altLang="en-US" sz="2000" dirty="0"/>
          </a:p>
        </p:txBody>
      </p:sp>
      <p:sp>
        <p:nvSpPr>
          <p:cNvPr id="39" name="文本框 3">
            <a:extLst>
              <a:ext uri="{FF2B5EF4-FFF2-40B4-BE49-F238E27FC236}">
                <a16:creationId xmlns:a16="http://schemas.microsoft.com/office/drawing/2014/main" id="{BA11B8F4-0B3F-4FF0-9975-A9538451C39E}"/>
              </a:ext>
            </a:extLst>
          </p:cNvPr>
          <p:cNvSpPr txBox="1"/>
          <p:nvPr/>
        </p:nvSpPr>
        <p:spPr>
          <a:xfrm>
            <a:off x="2107466" y="192331"/>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Logistic Regression</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17" name="텍스트 개체 틀 2">
            <a:extLst>
              <a:ext uri="{FF2B5EF4-FFF2-40B4-BE49-F238E27FC236}">
                <a16:creationId xmlns:a16="http://schemas.microsoft.com/office/drawing/2014/main" id="{2FF8F313-01BE-2E42-BC3C-9B08C5D842E1}"/>
              </a:ext>
            </a:extLst>
          </p:cNvPr>
          <p:cNvSpPr txBox="1">
            <a:spLocks/>
          </p:cNvSpPr>
          <p:nvPr/>
        </p:nvSpPr>
        <p:spPr>
          <a:xfrm>
            <a:off x="2088673" y="651315"/>
            <a:ext cx="9866261" cy="88682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Logistic Regression is used when the data is linearly separable or classifiable and the outcome is Binary or Dichotomous. The model tries to fit a two-class problem like ham or spam, or malign or benign tumour (i.e. response variable can only take 0 or 1). Logistic regression models the probability of the membership to a group or category without directly modelling the values of the dependent variable. </a:t>
            </a:r>
          </a:p>
        </p:txBody>
      </p:sp>
      <p:pic>
        <p:nvPicPr>
          <p:cNvPr id="18" name="Picture 17" descr="A screenshot of a cell phone&#10;&#10;Description automatically generated">
            <a:extLst>
              <a:ext uri="{FF2B5EF4-FFF2-40B4-BE49-F238E27FC236}">
                <a16:creationId xmlns:a16="http://schemas.microsoft.com/office/drawing/2014/main" id="{C4E7A0BB-60E1-9345-A616-0E15E83B1FC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53969" y="1393350"/>
            <a:ext cx="5400965" cy="1066892"/>
          </a:xfrm>
          <a:prstGeom prst="rect">
            <a:avLst/>
          </a:prstGeom>
        </p:spPr>
      </p:pic>
      <p:sp>
        <p:nvSpPr>
          <p:cNvPr id="19" name="Rounded Rectangle 12">
            <a:extLst>
              <a:ext uri="{FF2B5EF4-FFF2-40B4-BE49-F238E27FC236}">
                <a16:creationId xmlns:a16="http://schemas.microsoft.com/office/drawing/2014/main" id="{A5E872B3-6B65-234E-A884-B9DBD2BB9046}"/>
              </a:ext>
            </a:extLst>
          </p:cNvPr>
          <p:cNvSpPr/>
          <p:nvPr/>
        </p:nvSpPr>
        <p:spPr>
          <a:xfrm>
            <a:off x="328579" y="1386243"/>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20" name="Group 14">
            <a:extLst>
              <a:ext uri="{FF2B5EF4-FFF2-40B4-BE49-F238E27FC236}">
                <a16:creationId xmlns:a16="http://schemas.microsoft.com/office/drawing/2014/main" id="{4A5F227D-4215-B64E-A896-9D31F9E21F07}"/>
              </a:ext>
            </a:extLst>
          </p:cNvPr>
          <p:cNvGrpSpPr/>
          <p:nvPr/>
        </p:nvGrpSpPr>
        <p:grpSpPr>
          <a:xfrm>
            <a:off x="479104" y="1574811"/>
            <a:ext cx="249029" cy="157960"/>
            <a:chOff x="6351" y="0"/>
            <a:chExt cx="490538" cy="311150"/>
          </a:xfrm>
          <a:solidFill>
            <a:schemeClr val="bg1"/>
          </a:solidFill>
        </p:grpSpPr>
        <p:sp>
          <p:nvSpPr>
            <p:cNvPr id="21" name="Freeform 144">
              <a:extLst>
                <a:ext uri="{FF2B5EF4-FFF2-40B4-BE49-F238E27FC236}">
                  <a16:creationId xmlns:a16="http://schemas.microsoft.com/office/drawing/2014/main" id="{8660565D-FC55-A645-BEFF-47A5D6D3A7C7}"/>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2" name="Freeform 145">
              <a:extLst>
                <a:ext uri="{FF2B5EF4-FFF2-40B4-BE49-F238E27FC236}">
                  <a16:creationId xmlns:a16="http://schemas.microsoft.com/office/drawing/2014/main" id="{46BAF795-F32A-7B45-9E5E-EE4C38CCAA9F}"/>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3" name="Freeform 146">
              <a:extLst>
                <a:ext uri="{FF2B5EF4-FFF2-40B4-BE49-F238E27FC236}">
                  <a16:creationId xmlns:a16="http://schemas.microsoft.com/office/drawing/2014/main" id="{D169978B-6304-6746-9973-177C9DA64629}"/>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4" name="텍스트 개체 틀 2">
            <a:extLst>
              <a:ext uri="{FF2B5EF4-FFF2-40B4-BE49-F238E27FC236}">
                <a16:creationId xmlns:a16="http://schemas.microsoft.com/office/drawing/2014/main" id="{11A59FF6-E058-8549-B732-673B501B2550}"/>
              </a:ext>
            </a:extLst>
          </p:cNvPr>
          <p:cNvSpPr txBox="1">
            <a:spLocks/>
          </p:cNvSpPr>
          <p:nvPr/>
        </p:nvSpPr>
        <p:spPr>
          <a:xfrm>
            <a:off x="1041399" y="1386244"/>
            <a:ext cx="5400965" cy="501275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To build a model using the logistic regression, first we need to set seed using set.seed() function to make our outputs replicable. </a:t>
            </a:r>
          </a:p>
          <a:p>
            <a:pPr algn="just">
              <a:lnSpc>
                <a:spcPct val="120000"/>
              </a:lnSpc>
            </a:pPr>
            <a:r>
              <a:rPr lang="en-IN" altLang="ko-KR" sz="1200" dirty="0">
                <a:solidFill>
                  <a:schemeClr val="bg1">
                    <a:lumMod val="50000"/>
                  </a:schemeClr>
                </a:solidFill>
                <a:latin typeface="Roboto condensed"/>
                <a:cs typeface="Roboto condensed"/>
              </a:rPr>
              <a:t>We will use trainControl() method. It controls the computational nuances of the train() method. We are setting </a:t>
            </a:r>
            <a:r>
              <a:rPr lang="en-IN" altLang="ko-KR" sz="1200" dirty="0">
                <a:solidFill>
                  <a:schemeClr val="accent2"/>
                </a:solidFill>
                <a:latin typeface="Roboto condensed"/>
                <a:cs typeface="Roboto condensed"/>
              </a:rPr>
              <a:t>4 parameters </a:t>
            </a:r>
            <a:r>
              <a:rPr lang="en-IN" altLang="ko-KR" sz="1200" dirty="0">
                <a:solidFill>
                  <a:schemeClr val="bg1">
                    <a:lumMod val="50000"/>
                  </a:schemeClr>
                </a:solidFill>
                <a:latin typeface="Roboto condensed"/>
                <a:cs typeface="Roboto condensed"/>
              </a:rPr>
              <a:t>of trainControl() method. We are going to pass this on our train() method.</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We are passing our target variable y in train() function to build GLM model.</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“y~.” denotes a formula for using all attributes in our classifier and y as the target variable. </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In method parameter we will pass “</a:t>
            </a:r>
            <a:r>
              <a:rPr lang="en-IN" altLang="ko-KR" sz="1200" dirty="0" err="1">
                <a:solidFill>
                  <a:schemeClr val="bg1">
                    <a:lumMod val="50000"/>
                  </a:schemeClr>
                </a:solidFill>
                <a:latin typeface="Roboto condensed"/>
                <a:cs typeface="Roboto condensed"/>
              </a:rPr>
              <a:t>glm</a:t>
            </a:r>
            <a:r>
              <a:rPr lang="en-IN" altLang="ko-KR" sz="1200" dirty="0">
                <a:solidFill>
                  <a:schemeClr val="bg1">
                    <a:lumMod val="50000"/>
                  </a:schemeClr>
                </a:solidFill>
                <a:latin typeface="Roboto condensed"/>
                <a:cs typeface="Roboto condensed"/>
              </a:rPr>
              <a:t>” which specifies which classification or regression model to use.  </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procedure with family="binomial" will build the logistic regression model on the given formula.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From the above model results we can see that there are 16 predictors and 2 classes indicating results as yes or no. There is 10-fold classification as we defined in the code above. Our accuracy in the model is 90.15% and kappa is 40.43%. Kappa is the measure of inter-rater agreement.</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endParaRPr lang="en-IN" altLang="ko-KR" sz="1200" dirty="0">
              <a:solidFill>
                <a:schemeClr val="bg1">
                  <a:lumMod val="50000"/>
                </a:schemeClr>
              </a:solidFill>
              <a:latin typeface="Roboto condensed"/>
              <a:cs typeface="Roboto condensed"/>
            </a:endParaRPr>
          </a:p>
        </p:txBody>
      </p:sp>
      <p:sp>
        <p:nvSpPr>
          <p:cNvPr id="26" name="Rounded Rectangle 10">
            <a:extLst>
              <a:ext uri="{FF2B5EF4-FFF2-40B4-BE49-F238E27FC236}">
                <a16:creationId xmlns:a16="http://schemas.microsoft.com/office/drawing/2014/main" id="{B650E340-8504-274D-9F4B-179B7F37ACF2}"/>
              </a:ext>
            </a:extLst>
          </p:cNvPr>
          <p:cNvSpPr/>
          <p:nvPr/>
        </p:nvSpPr>
        <p:spPr>
          <a:xfrm>
            <a:off x="305041" y="2910746"/>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7" name="Freeform 53">
            <a:extLst>
              <a:ext uri="{FF2B5EF4-FFF2-40B4-BE49-F238E27FC236}">
                <a16:creationId xmlns:a16="http://schemas.microsoft.com/office/drawing/2014/main" id="{58102302-B069-7E42-9EC6-16C0EB530417}"/>
              </a:ext>
            </a:extLst>
          </p:cNvPr>
          <p:cNvSpPr>
            <a:spLocks noEditPoints="1"/>
          </p:cNvSpPr>
          <p:nvPr/>
        </p:nvSpPr>
        <p:spPr bwMode="auto">
          <a:xfrm>
            <a:off x="485628" y="306980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41" name="Rounded Rectangle 11">
            <a:extLst>
              <a:ext uri="{FF2B5EF4-FFF2-40B4-BE49-F238E27FC236}">
                <a16:creationId xmlns:a16="http://schemas.microsoft.com/office/drawing/2014/main" id="{098DC6EB-4091-A64E-AEF3-6664249976DB}"/>
              </a:ext>
            </a:extLst>
          </p:cNvPr>
          <p:cNvSpPr/>
          <p:nvPr/>
        </p:nvSpPr>
        <p:spPr>
          <a:xfrm>
            <a:off x="329917" y="4857961"/>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2" name="Group 18">
            <a:extLst>
              <a:ext uri="{FF2B5EF4-FFF2-40B4-BE49-F238E27FC236}">
                <a16:creationId xmlns:a16="http://schemas.microsoft.com/office/drawing/2014/main" id="{342723E7-5CE8-0D46-B93E-38B60C1FE2DD}"/>
              </a:ext>
            </a:extLst>
          </p:cNvPr>
          <p:cNvGrpSpPr/>
          <p:nvPr/>
        </p:nvGrpSpPr>
        <p:grpSpPr>
          <a:xfrm>
            <a:off x="479104" y="5003932"/>
            <a:ext cx="231708" cy="231708"/>
            <a:chOff x="6350" y="4763"/>
            <a:chExt cx="492125" cy="492125"/>
          </a:xfrm>
          <a:solidFill>
            <a:schemeClr val="bg1"/>
          </a:solidFill>
        </p:grpSpPr>
        <p:sp>
          <p:nvSpPr>
            <p:cNvPr id="43" name="Freeform 156">
              <a:extLst>
                <a:ext uri="{FF2B5EF4-FFF2-40B4-BE49-F238E27FC236}">
                  <a16:creationId xmlns:a16="http://schemas.microsoft.com/office/drawing/2014/main" id="{C66AA6CB-7775-C246-BF26-10035D1F0B15}"/>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4" name="Freeform 157">
              <a:extLst>
                <a:ext uri="{FF2B5EF4-FFF2-40B4-BE49-F238E27FC236}">
                  <a16:creationId xmlns:a16="http://schemas.microsoft.com/office/drawing/2014/main" id="{D71E293D-570D-C74C-9D6D-33959B0F26E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5" name="Freeform 158">
              <a:extLst>
                <a:ext uri="{FF2B5EF4-FFF2-40B4-BE49-F238E27FC236}">
                  <a16:creationId xmlns:a16="http://schemas.microsoft.com/office/drawing/2014/main" id="{7B338472-3C3F-1A41-AF71-9C298114E04C}"/>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47" name="Picture 46" descr="A screenshot of a cell phone&#10;&#10;Description automatically generated">
            <a:extLst>
              <a:ext uri="{FF2B5EF4-FFF2-40B4-BE49-F238E27FC236}">
                <a16:creationId xmlns:a16="http://schemas.microsoft.com/office/drawing/2014/main" id="{B17F62C9-E51B-2748-B329-0480B5B3F5F6}"/>
              </a:ext>
            </a:extLst>
          </p:cNvPr>
          <p:cNvPicPr/>
          <p:nvPr/>
        </p:nvPicPr>
        <p:blipFill>
          <a:blip r:embed="rId3">
            <a:extLst>
              <a:ext uri="{28A0092B-C50C-407E-A947-70E740481C1C}">
                <a14:useLocalDpi xmlns:a14="http://schemas.microsoft.com/office/drawing/2010/main" val="0"/>
              </a:ext>
            </a:extLst>
          </a:blip>
          <a:stretch>
            <a:fillRect/>
          </a:stretch>
        </p:blipFill>
        <p:spPr>
          <a:xfrm>
            <a:off x="6553967" y="2648260"/>
            <a:ext cx="5400965" cy="1580422"/>
          </a:xfrm>
          <a:prstGeom prst="rect">
            <a:avLst/>
          </a:prstGeom>
        </p:spPr>
      </p:pic>
      <p:pic>
        <p:nvPicPr>
          <p:cNvPr id="48" name="Picture 47" descr="A screenshot of a cell phone&#10;&#10;Description automatically generated">
            <a:extLst>
              <a:ext uri="{FF2B5EF4-FFF2-40B4-BE49-F238E27FC236}">
                <a16:creationId xmlns:a16="http://schemas.microsoft.com/office/drawing/2014/main" id="{F8481599-8B57-F546-9703-D24017D2E93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442364" y="4416701"/>
            <a:ext cx="5512569" cy="1982298"/>
          </a:xfrm>
          <a:prstGeom prst="rect">
            <a:avLst/>
          </a:prstGeom>
        </p:spPr>
      </p:pic>
    </p:spTree>
    <p:extLst>
      <p:ext uri="{BB962C8B-B14F-4D97-AF65-F5344CB8AC3E}">
        <p14:creationId xmlns:p14="http://schemas.microsoft.com/office/powerpoint/2010/main" val="3300061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FIVE</a:t>
            </a:r>
            <a:endParaRPr lang="zh-CN" altLang="en-US" sz="2000" dirty="0"/>
          </a:p>
        </p:txBody>
      </p:sp>
      <p:sp>
        <p:nvSpPr>
          <p:cNvPr id="8" name="Rounded Rectangle 12"/>
          <p:cNvSpPr/>
          <p:nvPr/>
        </p:nvSpPr>
        <p:spPr>
          <a:xfrm>
            <a:off x="328579" y="1480199"/>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479104" y="1668767"/>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Logistic Regression</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307550" y="2246960"/>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456737" y="2392931"/>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0" name="텍스트 개체 틀 2">
            <a:extLst>
              <a:ext uri="{FF2B5EF4-FFF2-40B4-BE49-F238E27FC236}">
                <a16:creationId xmlns:a16="http://schemas.microsoft.com/office/drawing/2014/main" id="{01F39D37-7B65-C04D-9A93-D69E14B437ED}"/>
              </a:ext>
            </a:extLst>
          </p:cNvPr>
          <p:cNvSpPr txBox="1">
            <a:spLocks/>
          </p:cNvSpPr>
          <p:nvPr/>
        </p:nvSpPr>
        <p:spPr>
          <a:xfrm>
            <a:off x="929452" y="1383407"/>
            <a:ext cx="6287831" cy="522059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For evaluating the logistic regression prediction model we will use predict.train() function. In that we will pass our glm model which we created above and run it on our testing dataset.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This function has a parameter type which takes </a:t>
            </a:r>
            <a:r>
              <a:rPr lang="en-IN" altLang="ko-KR" sz="1200" dirty="0">
                <a:solidFill>
                  <a:schemeClr val="accent2"/>
                </a:solidFill>
                <a:latin typeface="Roboto condensed"/>
                <a:cs typeface="Roboto condensed"/>
              </a:rPr>
              <a:t>2</a:t>
            </a:r>
            <a:r>
              <a:rPr lang="en-IN" altLang="ko-KR" sz="1200" dirty="0">
                <a:solidFill>
                  <a:schemeClr val="bg1">
                    <a:lumMod val="50000"/>
                  </a:schemeClr>
                </a:solidFill>
                <a:latin typeface="Roboto condensed"/>
                <a:cs typeface="Roboto condensed"/>
              </a:rPr>
              <a:t> inputs either “</a:t>
            </a:r>
            <a:r>
              <a:rPr lang="en-IN" altLang="ko-KR" sz="1200" dirty="0">
                <a:solidFill>
                  <a:schemeClr val="accent2"/>
                </a:solidFill>
                <a:latin typeface="Roboto condensed"/>
                <a:cs typeface="Roboto condensed"/>
              </a:rPr>
              <a:t>raw</a:t>
            </a:r>
            <a:r>
              <a:rPr lang="en-IN" altLang="ko-KR" sz="1200" dirty="0">
                <a:solidFill>
                  <a:schemeClr val="bg1">
                    <a:lumMod val="50000"/>
                  </a:schemeClr>
                </a:solidFill>
                <a:latin typeface="Roboto condensed"/>
                <a:cs typeface="Roboto condensed"/>
              </a:rPr>
              <a:t>” or “</a:t>
            </a:r>
            <a:r>
              <a:rPr lang="en-IN" altLang="ko-KR" sz="1200" dirty="0">
                <a:solidFill>
                  <a:schemeClr val="accent2"/>
                </a:solidFill>
                <a:latin typeface="Roboto condensed"/>
                <a:cs typeface="Roboto condensed"/>
              </a:rPr>
              <a:t>prob</a:t>
            </a:r>
            <a:r>
              <a:rPr lang="en-IN" altLang="ko-KR" sz="1200" dirty="0">
                <a:solidFill>
                  <a:schemeClr val="bg1">
                    <a:lumMod val="50000"/>
                  </a:schemeClr>
                </a:solidFill>
                <a:latin typeface="Roboto condensed"/>
                <a:cs typeface="Roboto condensed"/>
              </a:rPr>
              <a:t>”. For predict.train, a vector of predictions if type = "raw" or a data frame of class probabilities for type = "probs". In the latter case, there are columns for each class.</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The confusion matrix results below show that the </a:t>
            </a:r>
            <a:r>
              <a:rPr lang="en-IN" altLang="ko-KR" sz="1200" dirty="0">
                <a:solidFill>
                  <a:schemeClr val="accent2"/>
                </a:solidFill>
                <a:latin typeface="Roboto condensed"/>
                <a:cs typeface="Roboto condensed"/>
              </a:rPr>
              <a:t>logistic regression model </a:t>
            </a:r>
            <a:r>
              <a:rPr lang="en-IN" altLang="ko-KR" sz="1200" dirty="0">
                <a:solidFill>
                  <a:schemeClr val="bg1">
                    <a:lumMod val="50000"/>
                  </a:schemeClr>
                </a:solidFill>
                <a:latin typeface="Roboto condensed"/>
                <a:cs typeface="Roboto condensed"/>
              </a:rPr>
              <a:t>is giving </a:t>
            </a:r>
            <a:r>
              <a:rPr lang="en-IN" altLang="ko-KR" sz="1200" dirty="0">
                <a:solidFill>
                  <a:schemeClr val="accent2"/>
                </a:solidFill>
                <a:latin typeface="Roboto condensed"/>
                <a:cs typeface="Roboto condensed"/>
              </a:rPr>
              <a:t>90.03%</a:t>
            </a:r>
            <a:r>
              <a:rPr lang="en-IN" altLang="ko-KR" sz="1200" dirty="0">
                <a:solidFill>
                  <a:schemeClr val="bg1">
                    <a:lumMod val="50000"/>
                  </a:schemeClr>
                </a:solidFill>
                <a:latin typeface="Roboto condensed"/>
                <a:cs typeface="Roboto condensed"/>
              </a:rPr>
              <a:t> of </a:t>
            </a:r>
            <a:r>
              <a:rPr lang="en-IN" altLang="ko-KR" sz="1200" dirty="0">
                <a:solidFill>
                  <a:schemeClr val="accent2"/>
                </a:solidFill>
                <a:latin typeface="Roboto condensed"/>
                <a:cs typeface="Roboto condensed"/>
              </a:rPr>
              <a:t>accuracy</a:t>
            </a:r>
            <a:r>
              <a:rPr lang="en-IN" altLang="ko-KR" sz="1200" dirty="0">
                <a:solidFill>
                  <a:schemeClr val="bg1">
                    <a:lumMod val="50000"/>
                  </a:schemeClr>
                </a:solidFill>
                <a:latin typeface="Roboto condensed"/>
                <a:cs typeface="Roboto condensed"/>
              </a:rPr>
              <a:t> for the test set.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The term-deposit variable i.e. the “y” variable is compared with the prediction variable to check the appropriate classification. The data is classified into true positive, true negative, false positive and false negative categories.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Here using confusion matrix, we can compare the predicted values with the actual values. It shows that </a:t>
            </a:r>
            <a:r>
              <a:rPr lang="en-IN" altLang="ko-KR" sz="1200" dirty="0">
                <a:solidFill>
                  <a:schemeClr val="accent2"/>
                </a:solidFill>
                <a:latin typeface="Roboto condensed"/>
                <a:cs typeface="Roboto condensed"/>
              </a:rPr>
              <a:t>7795</a:t>
            </a:r>
            <a:r>
              <a:rPr lang="en-IN" altLang="ko-KR" sz="1200" dirty="0">
                <a:solidFill>
                  <a:schemeClr val="bg1">
                    <a:lumMod val="50000"/>
                  </a:schemeClr>
                </a:solidFill>
                <a:latin typeface="Roboto condensed"/>
                <a:cs typeface="Roboto condensed"/>
              </a:rPr>
              <a:t> clients who did not subscribed term deposit were correctly classified showing </a:t>
            </a:r>
            <a:r>
              <a:rPr lang="en-IN" altLang="ko-KR" sz="1200" dirty="0">
                <a:solidFill>
                  <a:schemeClr val="accent2"/>
                </a:solidFill>
                <a:latin typeface="Roboto condensed"/>
                <a:cs typeface="Roboto condensed"/>
              </a:rPr>
              <a:t>true positive </a:t>
            </a:r>
            <a:r>
              <a:rPr lang="en-IN" altLang="ko-KR" sz="1200" dirty="0">
                <a:solidFill>
                  <a:schemeClr val="bg1">
                    <a:lumMod val="50000"/>
                  </a:schemeClr>
                </a:solidFill>
                <a:latin typeface="Roboto condensed"/>
                <a:cs typeface="Roboto condensed"/>
              </a:rPr>
              <a:t>results. Similarly, </a:t>
            </a:r>
            <a:r>
              <a:rPr lang="en-IN" altLang="ko-KR" sz="1200" dirty="0">
                <a:solidFill>
                  <a:schemeClr val="accent2"/>
                </a:solidFill>
                <a:latin typeface="Roboto condensed"/>
                <a:cs typeface="Roboto condensed"/>
              </a:rPr>
              <a:t>345</a:t>
            </a:r>
            <a:r>
              <a:rPr lang="en-IN" altLang="ko-KR" sz="1200" dirty="0">
                <a:solidFill>
                  <a:schemeClr val="bg1">
                    <a:lumMod val="50000"/>
                  </a:schemeClr>
                </a:solidFill>
                <a:latin typeface="Roboto condensed"/>
                <a:cs typeface="Roboto condensed"/>
              </a:rPr>
              <a:t> clients who did subscribe were also correctly classified showing </a:t>
            </a:r>
            <a:r>
              <a:rPr lang="en-IN" altLang="ko-KR" sz="1200" dirty="0">
                <a:solidFill>
                  <a:schemeClr val="accent2"/>
                </a:solidFill>
                <a:latin typeface="Roboto condensed"/>
                <a:cs typeface="Roboto condensed"/>
              </a:rPr>
              <a:t>true negative</a:t>
            </a:r>
            <a:r>
              <a:rPr lang="en-IN" altLang="ko-KR" sz="1200" dirty="0">
                <a:solidFill>
                  <a:schemeClr val="bg1">
                    <a:lumMod val="50000"/>
                  </a:schemeClr>
                </a:solidFill>
                <a:latin typeface="Roboto condensed"/>
                <a:cs typeface="Roboto condensed"/>
              </a:rPr>
              <a:t>. But </a:t>
            </a:r>
            <a:r>
              <a:rPr lang="en-IN" altLang="ko-KR" sz="1200" dirty="0">
                <a:solidFill>
                  <a:schemeClr val="accent2"/>
                </a:solidFill>
                <a:latin typeface="Roboto condensed"/>
                <a:cs typeface="Roboto condensed"/>
              </a:rPr>
              <a:t>189</a:t>
            </a:r>
            <a:r>
              <a:rPr lang="en-IN" altLang="ko-KR" sz="1200" dirty="0">
                <a:solidFill>
                  <a:schemeClr val="bg1">
                    <a:lumMod val="50000"/>
                  </a:schemeClr>
                </a:solidFill>
                <a:latin typeface="Roboto condensed"/>
                <a:cs typeface="Roboto condensed"/>
              </a:rPr>
              <a:t> clients who did not subscribed but were </a:t>
            </a:r>
            <a:r>
              <a:rPr lang="en-IN" altLang="ko-KR" sz="1200" dirty="0">
                <a:solidFill>
                  <a:schemeClr val="accent2"/>
                </a:solidFill>
                <a:latin typeface="Roboto condensed"/>
                <a:cs typeface="Roboto condensed"/>
              </a:rPr>
              <a:t>misclassified</a:t>
            </a:r>
            <a:r>
              <a:rPr lang="en-IN" altLang="ko-KR" sz="1200" dirty="0">
                <a:solidFill>
                  <a:schemeClr val="bg1">
                    <a:lumMod val="50000"/>
                  </a:schemeClr>
                </a:solidFill>
                <a:latin typeface="Roboto condensed"/>
                <a:cs typeface="Roboto condensed"/>
              </a:rPr>
              <a:t> as subscribed and </a:t>
            </a:r>
            <a:r>
              <a:rPr lang="en-IN" altLang="ko-KR" sz="1200" dirty="0">
                <a:solidFill>
                  <a:schemeClr val="accent2"/>
                </a:solidFill>
                <a:latin typeface="Roboto condensed"/>
                <a:cs typeface="Roboto condensed"/>
              </a:rPr>
              <a:t>712</a:t>
            </a:r>
            <a:r>
              <a:rPr lang="en-IN" altLang="ko-KR" sz="1200" dirty="0">
                <a:solidFill>
                  <a:schemeClr val="bg1">
                    <a:lumMod val="50000"/>
                  </a:schemeClr>
                </a:solidFill>
                <a:latin typeface="Roboto condensed"/>
                <a:cs typeface="Roboto condensed"/>
              </a:rPr>
              <a:t> who did subscribe but were </a:t>
            </a:r>
            <a:r>
              <a:rPr lang="en-IN" altLang="ko-KR" sz="1200" dirty="0">
                <a:solidFill>
                  <a:schemeClr val="accent2"/>
                </a:solidFill>
                <a:latin typeface="Roboto condensed"/>
                <a:cs typeface="Roboto condensed"/>
              </a:rPr>
              <a:t>misclassified</a:t>
            </a:r>
            <a:r>
              <a:rPr lang="en-IN" altLang="ko-KR" sz="1200" dirty="0">
                <a:solidFill>
                  <a:schemeClr val="bg1">
                    <a:lumMod val="50000"/>
                  </a:schemeClr>
                </a:solidFill>
                <a:latin typeface="Roboto condensed"/>
                <a:cs typeface="Roboto condensed"/>
              </a:rPr>
              <a:t> as did not are representing </a:t>
            </a:r>
            <a:r>
              <a:rPr lang="en-IN" altLang="ko-KR" sz="1200" dirty="0">
                <a:solidFill>
                  <a:schemeClr val="accent2"/>
                </a:solidFill>
                <a:latin typeface="Roboto condensed"/>
                <a:cs typeface="Roboto condensed"/>
              </a:rPr>
              <a:t>false positive </a:t>
            </a:r>
            <a:r>
              <a:rPr lang="en-IN" altLang="ko-KR" sz="1200" dirty="0">
                <a:solidFill>
                  <a:schemeClr val="bg1">
                    <a:lumMod val="50000"/>
                  </a:schemeClr>
                </a:solidFill>
                <a:latin typeface="Roboto condensed"/>
                <a:cs typeface="Roboto condensed"/>
              </a:rPr>
              <a:t>and </a:t>
            </a:r>
            <a:r>
              <a:rPr lang="en-IN" altLang="ko-KR" sz="1200" dirty="0">
                <a:solidFill>
                  <a:schemeClr val="accent2"/>
                </a:solidFill>
                <a:latin typeface="Roboto condensed"/>
                <a:cs typeface="Roboto condensed"/>
              </a:rPr>
              <a:t>false negative</a:t>
            </a:r>
            <a:r>
              <a:rPr lang="en-IN" altLang="ko-KR" sz="1200" dirty="0">
                <a:solidFill>
                  <a:schemeClr val="bg1">
                    <a:lumMod val="50000"/>
                  </a:schemeClr>
                </a:solidFill>
                <a:latin typeface="Roboto condensed"/>
                <a:cs typeface="Roboto condensed"/>
              </a:rPr>
              <a:t>, respectively. Moreover, we can also check other parameters like sensitivity, specificity, Positive and negative prediction values, kappa values etc.</a:t>
            </a:r>
          </a:p>
          <a:p>
            <a:pPr algn="just">
              <a:lnSpc>
                <a:spcPct val="120000"/>
              </a:lnSpc>
            </a:pPr>
            <a:endParaRPr lang="en-IN" altLang="ko-KR" sz="1200" dirty="0">
              <a:solidFill>
                <a:schemeClr val="bg1">
                  <a:lumMod val="50000"/>
                </a:schemeClr>
              </a:solidFill>
              <a:latin typeface="Roboto condensed"/>
              <a:cs typeface="Roboto condensed"/>
            </a:endParaRPr>
          </a:p>
        </p:txBody>
      </p:sp>
      <p:sp>
        <p:nvSpPr>
          <p:cNvPr id="31" name="Rounded Rectangle 10">
            <a:extLst>
              <a:ext uri="{FF2B5EF4-FFF2-40B4-BE49-F238E27FC236}">
                <a16:creationId xmlns:a16="http://schemas.microsoft.com/office/drawing/2014/main" id="{1ADB436D-7703-7044-B52E-633848FAFE14}"/>
              </a:ext>
            </a:extLst>
          </p:cNvPr>
          <p:cNvSpPr/>
          <p:nvPr/>
        </p:nvSpPr>
        <p:spPr>
          <a:xfrm>
            <a:off x="321861" y="312282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32" name="Freeform 53">
            <a:extLst>
              <a:ext uri="{FF2B5EF4-FFF2-40B4-BE49-F238E27FC236}">
                <a16:creationId xmlns:a16="http://schemas.microsoft.com/office/drawing/2014/main" id="{3E76FE86-420D-E74D-86C4-DED4C9BEDFAC}"/>
              </a:ext>
            </a:extLst>
          </p:cNvPr>
          <p:cNvSpPr>
            <a:spLocks noEditPoints="1"/>
          </p:cNvSpPr>
          <p:nvPr/>
        </p:nvSpPr>
        <p:spPr bwMode="auto">
          <a:xfrm>
            <a:off x="502448" y="3281889"/>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44" name="텍스트 개체 틀 2">
            <a:extLst>
              <a:ext uri="{FF2B5EF4-FFF2-40B4-BE49-F238E27FC236}">
                <a16:creationId xmlns:a16="http://schemas.microsoft.com/office/drawing/2014/main" id="{6CDD38C7-7D8D-9F49-94AA-15518BB49DCA}"/>
              </a:ext>
            </a:extLst>
          </p:cNvPr>
          <p:cNvSpPr txBox="1">
            <a:spLocks/>
          </p:cNvSpPr>
          <p:nvPr/>
        </p:nvSpPr>
        <p:spPr>
          <a:xfrm>
            <a:off x="863678" y="874311"/>
            <a:ext cx="6287831" cy="50909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Evaluate Model Performance – Predicting the model on test data</a:t>
            </a:r>
          </a:p>
        </p:txBody>
      </p:sp>
      <p:sp>
        <p:nvSpPr>
          <p:cNvPr id="49" name="Rounded Rectangle 13">
            <a:extLst>
              <a:ext uri="{FF2B5EF4-FFF2-40B4-BE49-F238E27FC236}">
                <a16:creationId xmlns:a16="http://schemas.microsoft.com/office/drawing/2014/main" id="{F4A6B5E9-D168-214F-9E08-25D11C0264F4}"/>
              </a:ext>
            </a:extLst>
          </p:cNvPr>
          <p:cNvSpPr/>
          <p:nvPr/>
        </p:nvSpPr>
        <p:spPr>
          <a:xfrm>
            <a:off x="334521" y="3987206"/>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50" name="Group 22">
            <a:extLst>
              <a:ext uri="{FF2B5EF4-FFF2-40B4-BE49-F238E27FC236}">
                <a16:creationId xmlns:a16="http://schemas.microsoft.com/office/drawing/2014/main" id="{9EF61F73-1A99-CE43-83A7-7C0C44B669B6}"/>
              </a:ext>
            </a:extLst>
          </p:cNvPr>
          <p:cNvGrpSpPr/>
          <p:nvPr/>
        </p:nvGrpSpPr>
        <p:grpSpPr>
          <a:xfrm>
            <a:off x="492754" y="4154482"/>
            <a:ext cx="229771" cy="226112"/>
            <a:chOff x="6297613" y="1392238"/>
            <a:chExt cx="498475" cy="490537"/>
          </a:xfrm>
          <a:solidFill>
            <a:schemeClr val="bg1"/>
          </a:solidFill>
        </p:grpSpPr>
        <p:sp>
          <p:nvSpPr>
            <p:cNvPr id="51" name="Freeform 23">
              <a:extLst>
                <a:ext uri="{FF2B5EF4-FFF2-40B4-BE49-F238E27FC236}">
                  <a16:creationId xmlns:a16="http://schemas.microsoft.com/office/drawing/2014/main" id="{C0C33731-73B0-9647-8487-A4B395F2D219}"/>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2" name="Freeform 24">
              <a:extLst>
                <a:ext uri="{FF2B5EF4-FFF2-40B4-BE49-F238E27FC236}">
                  <a16:creationId xmlns:a16="http://schemas.microsoft.com/office/drawing/2014/main" id="{89FF841B-3361-FD48-9B0E-C03DE43A6B16}"/>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3" name="Freeform 25">
              <a:extLst>
                <a:ext uri="{FF2B5EF4-FFF2-40B4-BE49-F238E27FC236}">
                  <a16:creationId xmlns:a16="http://schemas.microsoft.com/office/drawing/2014/main" id="{1125EF76-06AA-9C47-8256-334ECB577AC9}"/>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8" name="Picture 27" descr="A screenshot of a cell phone&#10;&#10;Description automatically generated">
            <a:extLst>
              <a:ext uri="{FF2B5EF4-FFF2-40B4-BE49-F238E27FC236}">
                <a16:creationId xmlns:a16="http://schemas.microsoft.com/office/drawing/2014/main" id="{DEC50205-A58C-5144-AFCA-9C7CC684A851}"/>
              </a:ext>
            </a:extLst>
          </p:cNvPr>
          <p:cNvPicPr/>
          <p:nvPr/>
        </p:nvPicPr>
        <p:blipFill>
          <a:blip r:embed="rId2">
            <a:extLst>
              <a:ext uri="{28A0092B-C50C-407E-A947-70E740481C1C}">
                <a14:useLocalDpi xmlns:a14="http://schemas.microsoft.com/office/drawing/2010/main" val="0"/>
              </a:ext>
            </a:extLst>
          </a:blip>
          <a:stretch>
            <a:fillRect/>
          </a:stretch>
        </p:blipFill>
        <p:spPr>
          <a:xfrm>
            <a:off x="7179425" y="496426"/>
            <a:ext cx="5120640" cy="1556385"/>
          </a:xfrm>
          <a:prstGeom prst="rect">
            <a:avLst/>
          </a:prstGeom>
        </p:spPr>
      </p:pic>
      <p:pic>
        <p:nvPicPr>
          <p:cNvPr id="29" name="Picture 28" descr="A screenshot of text&#10;&#10;Description automatically generated">
            <a:extLst>
              <a:ext uri="{FF2B5EF4-FFF2-40B4-BE49-F238E27FC236}">
                <a16:creationId xmlns:a16="http://schemas.microsoft.com/office/drawing/2014/main" id="{AA59AE00-FB6D-2446-995F-EF01749D1DC9}"/>
              </a:ext>
            </a:extLst>
          </p:cNvPr>
          <p:cNvPicPr/>
          <p:nvPr/>
        </p:nvPicPr>
        <p:blipFill>
          <a:blip r:embed="rId3">
            <a:extLst>
              <a:ext uri="{28A0092B-C50C-407E-A947-70E740481C1C}">
                <a14:useLocalDpi xmlns:a14="http://schemas.microsoft.com/office/drawing/2010/main" val="0"/>
              </a:ext>
            </a:extLst>
          </a:blip>
          <a:stretch>
            <a:fillRect/>
          </a:stretch>
        </p:blipFill>
        <p:spPr>
          <a:xfrm>
            <a:off x="7980103" y="2052811"/>
            <a:ext cx="2771140" cy="3893185"/>
          </a:xfrm>
          <a:prstGeom prst="rect">
            <a:avLst/>
          </a:prstGeom>
        </p:spPr>
      </p:pic>
      <p:sp>
        <p:nvSpPr>
          <p:cNvPr id="33" name="Rounded Rectangle 12">
            <a:extLst>
              <a:ext uri="{FF2B5EF4-FFF2-40B4-BE49-F238E27FC236}">
                <a16:creationId xmlns:a16="http://schemas.microsoft.com/office/drawing/2014/main" id="{80D1EA59-7560-4B4A-8AE9-C6BC1CD5A61B}"/>
              </a:ext>
            </a:extLst>
          </p:cNvPr>
          <p:cNvSpPr/>
          <p:nvPr/>
        </p:nvSpPr>
        <p:spPr>
          <a:xfrm>
            <a:off x="342229" y="489586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4" name="Group 14">
            <a:extLst>
              <a:ext uri="{FF2B5EF4-FFF2-40B4-BE49-F238E27FC236}">
                <a16:creationId xmlns:a16="http://schemas.microsoft.com/office/drawing/2014/main" id="{6C61CA74-BEBB-6140-985D-5C2424EAE5EA}"/>
              </a:ext>
            </a:extLst>
          </p:cNvPr>
          <p:cNvGrpSpPr/>
          <p:nvPr/>
        </p:nvGrpSpPr>
        <p:grpSpPr>
          <a:xfrm>
            <a:off x="492754" y="5084429"/>
            <a:ext cx="249029" cy="157960"/>
            <a:chOff x="6351" y="0"/>
            <a:chExt cx="490538" cy="311150"/>
          </a:xfrm>
          <a:solidFill>
            <a:schemeClr val="bg1"/>
          </a:solidFill>
        </p:grpSpPr>
        <p:sp>
          <p:nvSpPr>
            <p:cNvPr id="35" name="Freeform 144">
              <a:extLst>
                <a:ext uri="{FF2B5EF4-FFF2-40B4-BE49-F238E27FC236}">
                  <a16:creationId xmlns:a16="http://schemas.microsoft.com/office/drawing/2014/main" id="{52027C6B-D135-2E47-BB6D-A5CB6876F4FB}"/>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2" name="Freeform 145">
              <a:extLst>
                <a:ext uri="{FF2B5EF4-FFF2-40B4-BE49-F238E27FC236}">
                  <a16:creationId xmlns:a16="http://schemas.microsoft.com/office/drawing/2014/main" id="{5328AF6E-BCBB-EE47-812D-56C683F856EB}"/>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3" name="Freeform 146">
              <a:extLst>
                <a:ext uri="{FF2B5EF4-FFF2-40B4-BE49-F238E27FC236}">
                  <a16:creationId xmlns:a16="http://schemas.microsoft.com/office/drawing/2014/main" id="{556835AD-3F57-9642-8057-F0C8EAD79313}"/>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4217304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FIVE</a:t>
            </a:r>
            <a:endParaRPr lang="zh-CN" altLang="en-US" sz="2000" dirty="0"/>
          </a:p>
        </p:txBody>
      </p:sp>
      <p:sp>
        <p:nvSpPr>
          <p:cNvPr id="8" name="Rounded Rectangle 12"/>
          <p:cNvSpPr/>
          <p:nvPr/>
        </p:nvSpPr>
        <p:spPr>
          <a:xfrm>
            <a:off x="226614" y="1408088"/>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377139" y="1596656"/>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9466500"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Logistic Regression</a:t>
            </a:r>
          </a:p>
        </p:txBody>
      </p:sp>
      <p:sp>
        <p:nvSpPr>
          <p:cNvPr id="36" name="Rounded Rectangle 11">
            <a:extLst>
              <a:ext uri="{FF2B5EF4-FFF2-40B4-BE49-F238E27FC236}">
                <a16:creationId xmlns:a16="http://schemas.microsoft.com/office/drawing/2014/main" id="{01CF993D-72C2-E746-89D3-F3FA072A1253}"/>
              </a:ext>
            </a:extLst>
          </p:cNvPr>
          <p:cNvSpPr/>
          <p:nvPr/>
        </p:nvSpPr>
        <p:spPr>
          <a:xfrm>
            <a:off x="245273" y="2526388"/>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8" name="Group 18">
            <a:extLst>
              <a:ext uri="{FF2B5EF4-FFF2-40B4-BE49-F238E27FC236}">
                <a16:creationId xmlns:a16="http://schemas.microsoft.com/office/drawing/2014/main" id="{F887F7D9-7067-F247-811B-270167459E33}"/>
              </a:ext>
            </a:extLst>
          </p:cNvPr>
          <p:cNvGrpSpPr/>
          <p:nvPr/>
        </p:nvGrpSpPr>
        <p:grpSpPr>
          <a:xfrm>
            <a:off x="394460" y="2672359"/>
            <a:ext cx="231708" cy="231708"/>
            <a:chOff x="6350" y="4763"/>
            <a:chExt cx="492125" cy="492125"/>
          </a:xfrm>
          <a:solidFill>
            <a:schemeClr val="bg1"/>
          </a:solidFill>
        </p:grpSpPr>
        <p:sp>
          <p:nvSpPr>
            <p:cNvPr id="39" name="Freeform 156">
              <a:extLst>
                <a:ext uri="{FF2B5EF4-FFF2-40B4-BE49-F238E27FC236}">
                  <a16:creationId xmlns:a16="http://schemas.microsoft.com/office/drawing/2014/main" id="{7C51E78B-AEF4-1942-A567-476A873DC0C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0" name="Freeform 157">
              <a:extLst>
                <a:ext uri="{FF2B5EF4-FFF2-40B4-BE49-F238E27FC236}">
                  <a16:creationId xmlns:a16="http://schemas.microsoft.com/office/drawing/2014/main" id="{2773E627-C367-E24F-9672-3FEEFE7DB304}"/>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158">
              <a:extLst>
                <a:ext uri="{FF2B5EF4-FFF2-40B4-BE49-F238E27FC236}">
                  <a16:creationId xmlns:a16="http://schemas.microsoft.com/office/drawing/2014/main" id="{FB68EB49-0A91-004A-A5D0-ED08DD326A9E}"/>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0" name="텍스트 개체 틀 2">
            <a:extLst>
              <a:ext uri="{FF2B5EF4-FFF2-40B4-BE49-F238E27FC236}">
                <a16:creationId xmlns:a16="http://schemas.microsoft.com/office/drawing/2014/main" id="{01F39D37-7B65-C04D-9A93-D69E14B437ED}"/>
              </a:ext>
            </a:extLst>
          </p:cNvPr>
          <p:cNvSpPr txBox="1">
            <a:spLocks/>
          </p:cNvSpPr>
          <p:nvPr/>
        </p:nvSpPr>
        <p:spPr>
          <a:xfrm>
            <a:off x="929453" y="1383408"/>
            <a:ext cx="11068584" cy="167807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400" dirty="0">
                <a:solidFill>
                  <a:schemeClr val="bg1">
                    <a:lumMod val="50000"/>
                  </a:schemeClr>
                </a:solidFill>
              </a:rPr>
              <a:t>To better inspect the model, we could use Receiver Operating Characteristics Curve which traces the percentage of true positives accurately. There are useful statistics that can be calculated from this curve, like the Area Under the Curve (AUC) and the Youden Index. These tell you how well the model predicts and the optimal cut point for any given model (under specific circumstances). The cutoff is analyzed with the values to identify best threshold.</a:t>
            </a:r>
          </a:p>
          <a:p>
            <a:pPr algn="just">
              <a:lnSpc>
                <a:spcPct val="120000"/>
              </a:lnSpc>
            </a:pPr>
            <a:r>
              <a:rPr lang="en-US" sz="1400" dirty="0">
                <a:solidFill>
                  <a:schemeClr val="bg1">
                    <a:lumMod val="50000"/>
                  </a:schemeClr>
                </a:solidFill>
              </a:rPr>
              <a:t>The figure below describes the graphical presentation of the ROC curve and the area under the curve below states the true positive ratio which is 65.13%. </a:t>
            </a:r>
          </a:p>
        </p:txBody>
      </p:sp>
      <p:sp>
        <p:nvSpPr>
          <p:cNvPr id="44" name="텍스트 개체 틀 2">
            <a:extLst>
              <a:ext uri="{FF2B5EF4-FFF2-40B4-BE49-F238E27FC236}">
                <a16:creationId xmlns:a16="http://schemas.microsoft.com/office/drawing/2014/main" id="{6CDD38C7-7D8D-9F49-94AA-15518BB49DCA}"/>
              </a:ext>
            </a:extLst>
          </p:cNvPr>
          <p:cNvSpPr txBox="1">
            <a:spLocks/>
          </p:cNvSpPr>
          <p:nvPr/>
        </p:nvSpPr>
        <p:spPr>
          <a:xfrm>
            <a:off x="863678" y="874311"/>
            <a:ext cx="6287831" cy="50909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600" dirty="0">
                <a:solidFill>
                  <a:schemeClr val="tx1">
                    <a:lumMod val="65000"/>
                    <a:lumOff val="35000"/>
                  </a:schemeClr>
                </a:solidFill>
                <a:latin typeface="Roboto condensed"/>
                <a:cs typeface="Roboto condensed"/>
              </a:rPr>
              <a:t>ROC and AUC for the model</a:t>
            </a:r>
          </a:p>
        </p:txBody>
      </p:sp>
      <p:pic>
        <p:nvPicPr>
          <p:cNvPr id="21" name="Picture 20">
            <a:extLst>
              <a:ext uri="{FF2B5EF4-FFF2-40B4-BE49-F238E27FC236}">
                <a16:creationId xmlns:a16="http://schemas.microsoft.com/office/drawing/2014/main" id="{53F3F4A8-C9A3-614F-BFE0-4D5BC89A3B2D}"/>
              </a:ext>
            </a:extLst>
          </p:cNvPr>
          <p:cNvPicPr/>
          <p:nvPr/>
        </p:nvPicPr>
        <p:blipFill>
          <a:blip r:embed="rId2">
            <a:extLst>
              <a:ext uri="{28A0092B-C50C-407E-A947-70E740481C1C}">
                <a14:useLocalDpi xmlns:a14="http://schemas.microsoft.com/office/drawing/2010/main" val="0"/>
              </a:ext>
            </a:extLst>
          </a:blip>
          <a:stretch>
            <a:fillRect/>
          </a:stretch>
        </p:blipFill>
        <p:spPr>
          <a:xfrm>
            <a:off x="304321" y="3185030"/>
            <a:ext cx="5943600" cy="657860"/>
          </a:xfrm>
          <a:prstGeom prst="rect">
            <a:avLst/>
          </a:prstGeom>
        </p:spPr>
      </p:pic>
      <p:pic>
        <p:nvPicPr>
          <p:cNvPr id="22" name="Picture 21" descr="A picture containing knife&#10;&#10;Description automatically generated">
            <a:extLst>
              <a:ext uri="{FF2B5EF4-FFF2-40B4-BE49-F238E27FC236}">
                <a16:creationId xmlns:a16="http://schemas.microsoft.com/office/drawing/2014/main" id="{599EEF14-9BEC-2148-8320-54394E8DA073}"/>
              </a:ext>
            </a:extLst>
          </p:cNvPr>
          <p:cNvPicPr/>
          <p:nvPr/>
        </p:nvPicPr>
        <p:blipFill>
          <a:blip r:embed="rId3">
            <a:extLst>
              <a:ext uri="{28A0092B-C50C-407E-A947-70E740481C1C}">
                <a14:useLocalDpi xmlns:a14="http://schemas.microsoft.com/office/drawing/2010/main" val="0"/>
              </a:ext>
            </a:extLst>
          </a:blip>
          <a:stretch>
            <a:fillRect/>
          </a:stretch>
        </p:blipFill>
        <p:spPr>
          <a:xfrm>
            <a:off x="304321" y="3924286"/>
            <a:ext cx="1638300" cy="762000"/>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3ED3F381-AF81-8642-8B24-85A01FEF73E6}"/>
              </a:ext>
            </a:extLst>
          </p:cNvPr>
          <p:cNvPicPr/>
          <p:nvPr/>
        </p:nvPicPr>
        <p:blipFill>
          <a:blip r:embed="rId4">
            <a:extLst>
              <a:ext uri="{28A0092B-C50C-407E-A947-70E740481C1C}">
                <a14:useLocalDpi xmlns:a14="http://schemas.microsoft.com/office/drawing/2010/main" val="0"/>
              </a:ext>
            </a:extLst>
          </a:blip>
          <a:stretch>
            <a:fillRect/>
          </a:stretch>
        </p:blipFill>
        <p:spPr>
          <a:xfrm>
            <a:off x="304321" y="4785299"/>
            <a:ext cx="4610100" cy="1378585"/>
          </a:xfrm>
          <a:prstGeom prst="rect">
            <a:avLst/>
          </a:prstGeom>
        </p:spPr>
      </p:pic>
      <p:pic>
        <p:nvPicPr>
          <p:cNvPr id="24" name="Picture 23" descr="A close up of a map&#10;&#10;Description automatically generated">
            <a:extLst>
              <a:ext uri="{FF2B5EF4-FFF2-40B4-BE49-F238E27FC236}">
                <a16:creationId xmlns:a16="http://schemas.microsoft.com/office/drawing/2014/main" id="{94021813-EFD1-FA40-B42C-70C11384F6A9}"/>
              </a:ext>
            </a:extLst>
          </p:cNvPr>
          <p:cNvPicPr/>
          <p:nvPr/>
        </p:nvPicPr>
        <p:blipFill>
          <a:blip r:embed="rId5">
            <a:extLst>
              <a:ext uri="{28A0092B-C50C-407E-A947-70E740481C1C}">
                <a14:useLocalDpi xmlns:a14="http://schemas.microsoft.com/office/drawing/2010/main" val="0"/>
              </a:ext>
            </a:extLst>
          </a:blip>
          <a:stretch>
            <a:fillRect/>
          </a:stretch>
        </p:blipFill>
        <p:spPr>
          <a:xfrm>
            <a:off x="7249733" y="3061487"/>
            <a:ext cx="4012814" cy="3394731"/>
          </a:xfrm>
          <a:prstGeom prst="rect">
            <a:avLst/>
          </a:prstGeom>
        </p:spPr>
      </p:pic>
    </p:spTree>
    <p:extLst>
      <p:ext uri="{BB962C8B-B14F-4D97-AF65-F5344CB8AC3E}">
        <p14:creationId xmlns:p14="http://schemas.microsoft.com/office/powerpoint/2010/main" val="3000767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FIVE</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107466" y="192331"/>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EXPLAIN GLM MODEL</a:t>
            </a:r>
          </a:p>
        </p:txBody>
      </p:sp>
      <p:sp>
        <p:nvSpPr>
          <p:cNvPr id="34" name="텍스트 개체 틀 2">
            <a:extLst>
              <a:ext uri="{FF2B5EF4-FFF2-40B4-BE49-F238E27FC236}">
                <a16:creationId xmlns:a16="http://schemas.microsoft.com/office/drawing/2014/main" id="{8EC5FA2A-246F-FF41-BD38-4CBDAA8A19A7}"/>
              </a:ext>
            </a:extLst>
          </p:cNvPr>
          <p:cNvSpPr txBox="1">
            <a:spLocks/>
          </p:cNvSpPr>
          <p:nvPr/>
        </p:nvSpPr>
        <p:spPr>
          <a:xfrm>
            <a:off x="845900" y="818702"/>
            <a:ext cx="6053664" cy="603929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For creating an explainer, we will use DALEX package in R. </a:t>
            </a:r>
          </a:p>
          <a:p>
            <a:pPr algn="just">
              <a:lnSpc>
                <a:spcPct val="120000"/>
              </a:lnSpc>
            </a:pPr>
            <a:endParaRPr lang="en-US" sz="1200" dirty="0">
              <a:solidFill>
                <a:schemeClr val="bg1">
                  <a:lumMod val="50000"/>
                </a:schemeClr>
              </a:solidFill>
            </a:endParaRPr>
          </a:p>
          <a:p>
            <a:pPr algn="just">
              <a:lnSpc>
                <a:spcPct val="120000"/>
              </a:lnSpc>
            </a:pPr>
            <a:r>
              <a:rPr lang="en-IN" altLang="ko-KR" sz="1200" dirty="0">
                <a:solidFill>
                  <a:schemeClr val="bg1">
                    <a:lumMod val="50000"/>
                  </a:schemeClr>
                </a:solidFill>
                <a:latin typeface="Roboto condensed"/>
                <a:cs typeface="Roboto condensed"/>
              </a:rPr>
              <a:t>It </a:t>
            </a:r>
            <a:r>
              <a:rPr lang="en-IN" altLang="ko-KR" sz="1200" dirty="0" err="1">
                <a:solidFill>
                  <a:schemeClr val="bg1">
                    <a:lumMod val="50000"/>
                  </a:schemeClr>
                </a:solidFill>
                <a:latin typeface="Roboto condensed"/>
                <a:cs typeface="Roboto condensed"/>
              </a:rPr>
              <a:t>xrays</a:t>
            </a:r>
            <a:r>
              <a:rPr lang="en-IN" altLang="ko-KR" sz="1200" dirty="0">
                <a:solidFill>
                  <a:schemeClr val="bg1">
                    <a:lumMod val="50000"/>
                  </a:schemeClr>
                </a:solidFill>
                <a:latin typeface="Roboto condensed"/>
                <a:cs typeface="Roboto condensed"/>
              </a:rPr>
              <a:t> any model and helps to explore and explain its behaviour. It contains various methods that help to understand the link between input variables and model output. </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The DALEX architecture can be split into three primary operations:</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Any supervised regression or binary classification model with defined input (X) and output (Y) where the output can be customized to a defined format can be used.</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machine learning model is converted to an “explainer” object via DALEX::explain(), which is just a list that contains the training data and meta data on the machine learning model.</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The explainer object can be passed onto multiple functions that explain different components of the given model.</a:t>
            </a:r>
          </a:p>
          <a:p>
            <a:pPr marL="171450" indent="-171450" algn="just">
              <a:lnSpc>
                <a:spcPct val="120000"/>
              </a:lnSpc>
              <a:buFont typeface="Arial" panose="020B0604020202020204" pitchFamily="34" charset="0"/>
              <a:buChar char="•"/>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Although DALEX does have native support for some ML model objects. To make DALEX compatible with these objects, we need three things:</a:t>
            </a:r>
          </a:p>
          <a:p>
            <a:pPr marL="171450" indent="-171450" algn="just">
              <a:lnSpc>
                <a:spcPct val="120000"/>
              </a:lnSpc>
              <a:buFont typeface="Arial" panose="020B0604020202020204" pitchFamily="34" charset="0"/>
              <a:buChar char="•"/>
            </a:pPr>
            <a:r>
              <a:rPr lang="en-IN" altLang="ko-KR" sz="1200" dirty="0">
                <a:solidFill>
                  <a:schemeClr val="bg1">
                    <a:lumMod val="50000"/>
                  </a:schemeClr>
                </a:solidFill>
                <a:latin typeface="Roboto condensed"/>
                <a:cs typeface="Roboto condensed"/>
              </a:rPr>
              <a:t>x: Our feature set needs to be in its original form.</a:t>
            </a:r>
          </a:p>
          <a:p>
            <a:pPr marL="171450" indent="-171450" algn="just">
              <a:lnSpc>
                <a:spcPct val="120000"/>
              </a:lnSpc>
              <a:buFont typeface="Arial" panose="020B0604020202020204" pitchFamily="34" charset="0"/>
              <a:buChar char="•"/>
            </a:pPr>
            <a:r>
              <a:rPr lang="en-IN" altLang="ko-KR" sz="1200" dirty="0" err="1">
                <a:solidFill>
                  <a:schemeClr val="bg1">
                    <a:lumMod val="50000"/>
                  </a:schemeClr>
                </a:solidFill>
                <a:latin typeface="Roboto condensed"/>
                <a:cs typeface="Roboto condensed"/>
              </a:rPr>
              <a:t>yTest</a:t>
            </a:r>
            <a:r>
              <a:rPr lang="en-IN" altLang="ko-KR" sz="1200" dirty="0">
                <a:solidFill>
                  <a:schemeClr val="bg1">
                    <a:lumMod val="50000"/>
                  </a:schemeClr>
                </a:solidFill>
                <a:latin typeface="Roboto condensed"/>
                <a:cs typeface="Roboto condensed"/>
              </a:rPr>
              <a:t>: Our response variable needs to be a numeric vector. For regression problems this is simple, as it will already be in this format. For binary classification this requires you to convert the responses to 0/1.</a:t>
            </a:r>
          </a:p>
          <a:p>
            <a:pPr marL="171450" indent="-171450" algn="just">
              <a:lnSpc>
                <a:spcPct val="120000"/>
              </a:lnSpc>
              <a:buFont typeface="Arial" panose="020B0604020202020204" pitchFamily="34" charset="0"/>
              <a:buChar char="•"/>
            </a:pPr>
            <a:r>
              <a:rPr lang="en-IN" altLang="ko-KR" sz="1200" dirty="0" err="1">
                <a:solidFill>
                  <a:schemeClr val="bg1">
                    <a:lumMod val="50000"/>
                  </a:schemeClr>
                </a:solidFill>
                <a:latin typeface="Roboto condensed"/>
                <a:cs typeface="Roboto condensed"/>
              </a:rPr>
              <a:t>P_fun</a:t>
            </a:r>
            <a:r>
              <a:rPr lang="en-IN" altLang="ko-KR" sz="1200" dirty="0">
                <a:solidFill>
                  <a:schemeClr val="bg1">
                    <a:lumMod val="50000"/>
                  </a:schemeClr>
                </a:solidFill>
                <a:latin typeface="Roboto condensed"/>
                <a:cs typeface="Roboto condensed"/>
              </a:rPr>
              <a:t>: a custom predict function that returns a vector of numeric values. For binary classification problems, this means extracting the probability of the response.</a:t>
            </a:r>
          </a:p>
          <a:p>
            <a:pPr marL="171450" indent="-171450" algn="just">
              <a:lnSpc>
                <a:spcPct val="120000"/>
              </a:lnSpc>
              <a:buFont typeface="Arial" panose="020B0604020202020204" pitchFamily="34" charset="0"/>
              <a:buChar char="•"/>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bg1">
                    <a:lumMod val="50000"/>
                  </a:schemeClr>
                </a:solidFill>
                <a:latin typeface="Roboto condensed"/>
                <a:cs typeface="Roboto condensed"/>
              </a:rPr>
              <a:t>Once we have these three components, we can create explainer objects for GLM model.</a:t>
            </a:r>
          </a:p>
        </p:txBody>
      </p:sp>
      <p:pic>
        <p:nvPicPr>
          <p:cNvPr id="35" name="Picture 34" descr="A screenshot of a cell phone&#10;&#10;Description automatically generated">
            <a:extLst>
              <a:ext uri="{FF2B5EF4-FFF2-40B4-BE49-F238E27FC236}">
                <a16:creationId xmlns:a16="http://schemas.microsoft.com/office/drawing/2014/main" id="{A14787C3-F2FB-9242-8512-733B2C6B808E}"/>
              </a:ext>
            </a:extLst>
          </p:cNvPr>
          <p:cNvPicPr/>
          <p:nvPr/>
        </p:nvPicPr>
        <p:blipFill>
          <a:blip r:embed="rId2">
            <a:extLst>
              <a:ext uri="{28A0092B-C50C-407E-A947-70E740481C1C}">
                <a14:useLocalDpi xmlns:a14="http://schemas.microsoft.com/office/drawing/2010/main" val="0"/>
              </a:ext>
            </a:extLst>
          </a:blip>
          <a:stretch>
            <a:fillRect/>
          </a:stretch>
        </p:blipFill>
        <p:spPr>
          <a:xfrm>
            <a:off x="7203980" y="1126574"/>
            <a:ext cx="4446536" cy="983047"/>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F7429468-6C09-5D47-AB4C-EB99A65EE94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99564" y="2700171"/>
            <a:ext cx="5194947" cy="1799579"/>
          </a:xfrm>
          <a:prstGeom prst="rect">
            <a:avLst/>
          </a:prstGeom>
        </p:spPr>
      </p:pic>
      <p:sp>
        <p:nvSpPr>
          <p:cNvPr id="40" name="텍스트 개체 틀 2">
            <a:extLst>
              <a:ext uri="{FF2B5EF4-FFF2-40B4-BE49-F238E27FC236}">
                <a16:creationId xmlns:a16="http://schemas.microsoft.com/office/drawing/2014/main" id="{163342D2-658D-8044-B08A-6AF0A534AFFA}"/>
              </a:ext>
            </a:extLst>
          </p:cNvPr>
          <p:cNvSpPr txBox="1">
            <a:spLocks/>
          </p:cNvSpPr>
          <p:nvPr/>
        </p:nvSpPr>
        <p:spPr>
          <a:xfrm>
            <a:off x="6899564" y="5090300"/>
            <a:ext cx="5055369" cy="1407481"/>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ko-KR" sz="1200" dirty="0">
                <a:solidFill>
                  <a:schemeClr val="accent2"/>
                </a:solidFill>
                <a:latin typeface="Roboto condensed"/>
                <a:cs typeface="Roboto condensed"/>
              </a:rPr>
              <a:t>From the above results we can see that a new explainer is initiated where the model label is glm, the data consist of 9041 rows and 17 columns in the test data. The model is using caret package to build a model and predicted values are max 0.9998 &amp; mean is 0.112. Moreover, residuals ranges from -0.9991 to max 0.9980 where mean is 0.0044.</a:t>
            </a:r>
          </a:p>
        </p:txBody>
      </p:sp>
      <p:sp>
        <p:nvSpPr>
          <p:cNvPr id="41" name="Rounded Rectangle 12">
            <a:extLst>
              <a:ext uri="{FF2B5EF4-FFF2-40B4-BE49-F238E27FC236}">
                <a16:creationId xmlns:a16="http://schemas.microsoft.com/office/drawing/2014/main" id="{2F876849-3A40-A147-9CB3-4A30952655CA}"/>
              </a:ext>
            </a:extLst>
          </p:cNvPr>
          <p:cNvSpPr/>
          <p:nvPr/>
        </p:nvSpPr>
        <p:spPr>
          <a:xfrm>
            <a:off x="217714" y="1312974"/>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2" name="Group 14">
            <a:extLst>
              <a:ext uri="{FF2B5EF4-FFF2-40B4-BE49-F238E27FC236}">
                <a16:creationId xmlns:a16="http://schemas.microsoft.com/office/drawing/2014/main" id="{8FB57409-8750-1F4D-BC76-2146F7E0EC9D}"/>
              </a:ext>
            </a:extLst>
          </p:cNvPr>
          <p:cNvGrpSpPr/>
          <p:nvPr/>
        </p:nvGrpSpPr>
        <p:grpSpPr>
          <a:xfrm>
            <a:off x="368239" y="1501542"/>
            <a:ext cx="249029" cy="157960"/>
            <a:chOff x="6351" y="0"/>
            <a:chExt cx="490538" cy="311150"/>
          </a:xfrm>
          <a:solidFill>
            <a:schemeClr val="bg1"/>
          </a:solidFill>
        </p:grpSpPr>
        <p:sp>
          <p:nvSpPr>
            <p:cNvPr id="43" name="Freeform 144">
              <a:extLst>
                <a:ext uri="{FF2B5EF4-FFF2-40B4-BE49-F238E27FC236}">
                  <a16:creationId xmlns:a16="http://schemas.microsoft.com/office/drawing/2014/main" id="{4BE44893-8908-A64D-B173-392EF988E8EE}"/>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4" name="Freeform 145">
              <a:extLst>
                <a:ext uri="{FF2B5EF4-FFF2-40B4-BE49-F238E27FC236}">
                  <a16:creationId xmlns:a16="http://schemas.microsoft.com/office/drawing/2014/main" id="{9E2EF7FC-CE28-3148-826B-A9D8FEFE6546}"/>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5" name="Freeform 146">
              <a:extLst>
                <a:ext uri="{FF2B5EF4-FFF2-40B4-BE49-F238E27FC236}">
                  <a16:creationId xmlns:a16="http://schemas.microsoft.com/office/drawing/2014/main" id="{7413B02F-D68D-7D4B-8DDF-C9DFF375BF08}"/>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6" name="Rounded Rectangle 11">
            <a:extLst>
              <a:ext uri="{FF2B5EF4-FFF2-40B4-BE49-F238E27FC236}">
                <a16:creationId xmlns:a16="http://schemas.microsoft.com/office/drawing/2014/main" id="{D918F8CC-D6D3-6741-9D29-BA13DDE5FA4E}"/>
              </a:ext>
            </a:extLst>
          </p:cNvPr>
          <p:cNvSpPr/>
          <p:nvPr/>
        </p:nvSpPr>
        <p:spPr>
          <a:xfrm>
            <a:off x="237692" y="2150987"/>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7" name="Group 18">
            <a:extLst>
              <a:ext uri="{FF2B5EF4-FFF2-40B4-BE49-F238E27FC236}">
                <a16:creationId xmlns:a16="http://schemas.microsoft.com/office/drawing/2014/main" id="{3FD106DD-C5D9-CC4D-B7EA-6BA8AD531951}"/>
              </a:ext>
            </a:extLst>
          </p:cNvPr>
          <p:cNvGrpSpPr/>
          <p:nvPr/>
        </p:nvGrpSpPr>
        <p:grpSpPr>
          <a:xfrm>
            <a:off x="386879" y="2296958"/>
            <a:ext cx="231708" cy="231708"/>
            <a:chOff x="6350" y="4763"/>
            <a:chExt cx="492125" cy="492125"/>
          </a:xfrm>
          <a:solidFill>
            <a:schemeClr val="bg1"/>
          </a:solidFill>
        </p:grpSpPr>
        <p:sp>
          <p:nvSpPr>
            <p:cNvPr id="48" name="Freeform 156">
              <a:extLst>
                <a:ext uri="{FF2B5EF4-FFF2-40B4-BE49-F238E27FC236}">
                  <a16:creationId xmlns:a16="http://schemas.microsoft.com/office/drawing/2014/main" id="{A340FED9-67B6-5E4A-821C-B0F743612D39}"/>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9" name="Freeform 157">
              <a:extLst>
                <a:ext uri="{FF2B5EF4-FFF2-40B4-BE49-F238E27FC236}">
                  <a16:creationId xmlns:a16="http://schemas.microsoft.com/office/drawing/2014/main" id="{741DCAF1-6D76-4D4B-B901-D7DB8511A8DA}"/>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0" name="Freeform 158">
              <a:extLst>
                <a:ext uri="{FF2B5EF4-FFF2-40B4-BE49-F238E27FC236}">
                  <a16:creationId xmlns:a16="http://schemas.microsoft.com/office/drawing/2014/main" id="{801C4F62-2121-EB41-A7AB-E661F58AD155}"/>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51" name="Rounded Rectangle 10">
            <a:extLst>
              <a:ext uri="{FF2B5EF4-FFF2-40B4-BE49-F238E27FC236}">
                <a16:creationId xmlns:a16="http://schemas.microsoft.com/office/drawing/2014/main" id="{7D5E310D-6253-7E4F-A96C-E01B40D58A1D}"/>
              </a:ext>
            </a:extLst>
          </p:cNvPr>
          <p:cNvSpPr/>
          <p:nvPr/>
        </p:nvSpPr>
        <p:spPr>
          <a:xfrm>
            <a:off x="237692" y="4306231"/>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52" name="Freeform 53">
            <a:extLst>
              <a:ext uri="{FF2B5EF4-FFF2-40B4-BE49-F238E27FC236}">
                <a16:creationId xmlns:a16="http://schemas.microsoft.com/office/drawing/2014/main" id="{991F2655-0F8A-4240-B290-EF15B3F39FB0}"/>
              </a:ext>
            </a:extLst>
          </p:cNvPr>
          <p:cNvSpPr>
            <a:spLocks noEditPoints="1"/>
          </p:cNvSpPr>
          <p:nvPr/>
        </p:nvSpPr>
        <p:spPr bwMode="auto">
          <a:xfrm>
            <a:off x="418279" y="4465292"/>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53" name="Rounded Rectangle 13">
            <a:extLst>
              <a:ext uri="{FF2B5EF4-FFF2-40B4-BE49-F238E27FC236}">
                <a16:creationId xmlns:a16="http://schemas.microsoft.com/office/drawing/2014/main" id="{E72E93C7-DEE3-A646-843F-60C9CFEA8527}"/>
              </a:ext>
            </a:extLst>
          </p:cNvPr>
          <p:cNvSpPr/>
          <p:nvPr/>
        </p:nvSpPr>
        <p:spPr>
          <a:xfrm>
            <a:off x="223262" y="6294199"/>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54" name="Group 22">
            <a:extLst>
              <a:ext uri="{FF2B5EF4-FFF2-40B4-BE49-F238E27FC236}">
                <a16:creationId xmlns:a16="http://schemas.microsoft.com/office/drawing/2014/main" id="{B230E0FF-D886-D24B-B42C-E12FAAC9264E}"/>
              </a:ext>
            </a:extLst>
          </p:cNvPr>
          <p:cNvGrpSpPr/>
          <p:nvPr/>
        </p:nvGrpSpPr>
        <p:grpSpPr>
          <a:xfrm>
            <a:off x="381495" y="6461475"/>
            <a:ext cx="229771" cy="226112"/>
            <a:chOff x="6297613" y="1392238"/>
            <a:chExt cx="498475" cy="490537"/>
          </a:xfrm>
          <a:solidFill>
            <a:schemeClr val="bg1"/>
          </a:solidFill>
        </p:grpSpPr>
        <p:sp>
          <p:nvSpPr>
            <p:cNvPr id="55" name="Freeform 23">
              <a:extLst>
                <a:ext uri="{FF2B5EF4-FFF2-40B4-BE49-F238E27FC236}">
                  <a16:creationId xmlns:a16="http://schemas.microsoft.com/office/drawing/2014/main" id="{EB0432D9-CEA0-5D41-B517-8054E5F375CC}"/>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6" name="Freeform 24">
              <a:extLst>
                <a:ext uri="{FF2B5EF4-FFF2-40B4-BE49-F238E27FC236}">
                  <a16:creationId xmlns:a16="http://schemas.microsoft.com/office/drawing/2014/main" id="{0C8D2F5F-CD33-D748-B6A7-6835CAE5038B}"/>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7" name="Freeform 25">
              <a:extLst>
                <a:ext uri="{FF2B5EF4-FFF2-40B4-BE49-F238E27FC236}">
                  <a16:creationId xmlns:a16="http://schemas.microsoft.com/office/drawing/2014/main" id="{48E67DBC-7C3D-7C41-89F3-8048BA458910}"/>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402530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FIVE</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Residual diagnostics</a:t>
            </a:r>
          </a:p>
        </p:txBody>
      </p:sp>
      <p:pic>
        <p:nvPicPr>
          <p:cNvPr id="34" name="Picture 33" descr="A screenshot of a cell phone&#10;&#10;Description automatically generated">
            <a:extLst>
              <a:ext uri="{FF2B5EF4-FFF2-40B4-BE49-F238E27FC236}">
                <a16:creationId xmlns:a16="http://schemas.microsoft.com/office/drawing/2014/main" id="{B598BA13-FC62-8E49-B89E-5203A0D2472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7065" y="2892402"/>
            <a:ext cx="6300627" cy="2040532"/>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9178B4A4-0B53-D741-B7D4-9ECB6439A47B}"/>
              </a:ext>
            </a:extLst>
          </p:cNvPr>
          <p:cNvPicPr/>
          <p:nvPr/>
        </p:nvPicPr>
        <p:blipFill>
          <a:blip r:embed="rId3">
            <a:extLst>
              <a:ext uri="{28A0092B-C50C-407E-A947-70E740481C1C}">
                <a14:useLocalDpi xmlns:a14="http://schemas.microsoft.com/office/drawing/2010/main" val="0"/>
              </a:ext>
            </a:extLst>
          </a:blip>
          <a:stretch>
            <a:fillRect/>
          </a:stretch>
        </p:blipFill>
        <p:spPr>
          <a:xfrm>
            <a:off x="237065" y="5311646"/>
            <a:ext cx="1758315" cy="389890"/>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1AD45571-9478-6944-970D-5B71A1B91618}"/>
              </a:ext>
            </a:extLst>
          </p:cNvPr>
          <p:cNvPicPr/>
          <p:nvPr/>
        </p:nvPicPr>
        <p:blipFill>
          <a:blip r:embed="rId4">
            <a:extLst>
              <a:ext uri="{28A0092B-C50C-407E-A947-70E740481C1C}">
                <a14:useLocalDpi xmlns:a14="http://schemas.microsoft.com/office/drawing/2010/main" val="0"/>
              </a:ext>
            </a:extLst>
          </a:blip>
          <a:stretch>
            <a:fillRect/>
          </a:stretch>
        </p:blipFill>
        <p:spPr>
          <a:xfrm>
            <a:off x="6537692" y="2982457"/>
            <a:ext cx="5169399" cy="3136900"/>
          </a:xfrm>
          <a:prstGeom prst="rect">
            <a:avLst/>
          </a:prstGeom>
        </p:spPr>
      </p:pic>
      <p:sp>
        <p:nvSpPr>
          <p:cNvPr id="39" name="텍스트 개체 틀 2">
            <a:extLst>
              <a:ext uri="{FF2B5EF4-FFF2-40B4-BE49-F238E27FC236}">
                <a16:creationId xmlns:a16="http://schemas.microsoft.com/office/drawing/2014/main" id="{52257707-753A-DA45-9BD2-7324D3CDBB88}"/>
              </a:ext>
            </a:extLst>
          </p:cNvPr>
          <p:cNvSpPr txBox="1">
            <a:spLocks/>
          </p:cNvSpPr>
          <p:nvPr/>
        </p:nvSpPr>
        <p:spPr>
          <a:xfrm>
            <a:off x="484909" y="908420"/>
            <a:ext cx="11471564" cy="154197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IN" altLang="ko-KR" sz="1200" dirty="0">
                <a:solidFill>
                  <a:schemeClr val="bg1">
                    <a:lumMod val="50000"/>
                  </a:schemeClr>
                </a:solidFill>
                <a:latin typeface="Roboto condensed"/>
                <a:cs typeface="Roboto condensed"/>
              </a:rPr>
              <a:t>Now let’s see the reverse cumulative distribution of the residuals.  Assessing residuals of predicted versus actuals can allow you to identify where models deviate in their predictive accuracy. We can use DALEX::</a:t>
            </a:r>
            <a:r>
              <a:rPr lang="en-IN" altLang="ko-KR" sz="1200" dirty="0" err="1">
                <a:solidFill>
                  <a:schemeClr val="bg1">
                    <a:lumMod val="50000"/>
                  </a:schemeClr>
                </a:solidFill>
                <a:latin typeface="Roboto condensed"/>
                <a:cs typeface="Roboto condensed"/>
              </a:rPr>
              <a:t>model_performance</a:t>
            </a:r>
            <a:r>
              <a:rPr lang="en-IN" altLang="ko-KR" sz="1200" dirty="0">
                <a:solidFill>
                  <a:schemeClr val="bg1">
                    <a:lumMod val="50000"/>
                  </a:schemeClr>
                </a:solidFill>
                <a:latin typeface="Roboto condensed"/>
                <a:cs typeface="Roboto condensed"/>
              </a:rPr>
              <a:t> to compute the predictions and residuals. Printing the output returns residual quantiles and plotting the output allows for easy comparison of absolute residual values across models.</a:t>
            </a:r>
          </a:p>
          <a:p>
            <a:pPr algn="just">
              <a:lnSpc>
                <a:spcPct val="120000"/>
              </a:lnSpc>
            </a:pPr>
            <a:endParaRPr lang="en-IN" altLang="ko-KR" sz="1200" dirty="0">
              <a:solidFill>
                <a:schemeClr val="bg1">
                  <a:lumMod val="50000"/>
                </a:schemeClr>
              </a:solidFill>
              <a:latin typeface="Roboto condensed"/>
              <a:cs typeface="Roboto condensed"/>
            </a:endParaRPr>
          </a:p>
          <a:p>
            <a:pPr algn="just">
              <a:lnSpc>
                <a:spcPct val="120000"/>
              </a:lnSpc>
            </a:pPr>
            <a:r>
              <a:rPr lang="en-IN" altLang="ko-KR" sz="1200" dirty="0">
                <a:solidFill>
                  <a:schemeClr val="accent2"/>
                </a:solidFill>
                <a:latin typeface="Roboto condensed"/>
                <a:cs typeface="Roboto condensed"/>
              </a:rPr>
              <a:t>From the results, we can see that our accuracy is 90.03% and residual percentages are increasing along with increase in the percentages. Let’s see the graphical presentation of the cumulative distribution of residual as follows.</a:t>
            </a:r>
          </a:p>
          <a:p>
            <a:pPr algn="just">
              <a:lnSpc>
                <a:spcPct val="120000"/>
              </a:lnSpc>
            </a:pPr>
            <a:endParaRPr lang="en-IN" altLang="ko-KR" sz="1200" dirty="0">
              <a:solidFill>
                <a:schemeClr val="bg1">
                  <a:lumMod val="50000"/>
                </a:schemeClr>
              </a:solidFill>
              <a:latin typeface="Roboto condensed"/>
              <a:cs typeface="Roboto condensed"/>
            </a:endParaRPr>
          </a:p>
        </p:txBody>
      </p:sp>
    </p:spTree>
    <p:extLst>
      <p:ext uri="{BB962C8B-B14F-4D97-AF65-F5344CB8AC3E}">
        <p14:creationId xmlns:p14="http://schemas.microsoft.com/office/powerpoint/2010/main" val="3609775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SIX</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Results and Conclusion</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E6B39C74-6D31-C74C-B536-174ECD9B411F}"/>
              </a:ext>
            </a:extLst>
          </p:cNvPr>
          <p:cNvSpPr txBox="1"/>
          <p:nvPr/>
        </p:nvSpPr>
        <p:spPr>
          <a:xfrm>
            <a:off x="368300" y="808009"/>
            <a:ext cx="11328400" cy="4855496"/>
          </a:xfrm>
          <a:prstGeom prst="rect">
            <a:avLst/>
          </a:prstGeom>
          <a:noFill/>
        </p:spPr>
        <p:txBody>
          <a:bodyPr wrap="square" rtlCol="0">
            <a:spAutoFit/>
          </a:bodyPr>
          <a:lstStyle/>
          <a:p>
            <a:pPr marL="285750" indent="-285750">
              <a:lnSpc>
                <a:spcPct val="150000"/>
              </a:lnSpc>
              <a:buFont typeface="Wingdings" pitchFamily="2" charset="2"/>
              <a:buChar char="Ø"/>
            </a:pPr>
            <a:r>
              <a:rPr lang="en-US" sz="1600" dirty="0"/>
              <a:t>The algorithms used on the data set consist of </a:t>
            </a:r>
            <a:r>
              <a:rPr lang="en-US" sz="1600" dirty="0">
                <a:solidFill>
                  <a:schemeClr val="accent2"/>
                </a:solidFill>
              </a:rPr>
              <a:t>decision trees</a:t>
            </a:r>
            <a:r>
              <a:rPr lang="en-US" sz="1600" dirty="0"/>
              <a:t>, </a:t>
            </a:r>
            <a:r>
              <a:rPr lang="en-US" sz="1600" dirty="0">
                <a:solidFill>
                  <a:schemeClr val="accent2"/>
                </a:solidFill>
              </a:rPr>
              <a:t>random forest </a:t>
            </a:r>
            <a:r>
              <a:rPr lang="en-US" sz="1600" dirty="0"/>
              <a:t>and </a:t>
            </a:r>
            <a:r>
              <a:rPr lang="en-US" sz="1600" dirty="0">
                <a:solidFill>
                  <a:schemeClr val="accent2"/>
                </a:solidFill>
              </a:rPr>
              <a:t>logistic regression </a:t>
            </a:r>
            <a:r>
              <a:rPr lang="en-US" sz="1600" dirty="0"/>
              <a:t>which show an average accuracy of </a:t>
            </a:r>
            <a:r>
              <a:rPr lang="en-US" sz="1600" dirty="0">
                <a:solidFill>
                  <a:schemeClr val="accent2"/>
                </a:solidFill>
              </a:rPr>
              <a:t>90% approx.</a:t>
            </a:r>
            <a:r>
              <a:rPr lang="en-US" sz="1600" dirty="0"/>
              <a:t> We can notice that in all three models, sensitivity is lower compared to specificity. A possible explanation for this may be because of the distribution of the output variable (most of the observations fall under “no”).</a:t>
            </a:r>
          </a:p>
          <a:p>
            <a:pPr marL="285750" indent="-285750">
              <a:lnSpc>
                <a:spcPct val="150000"/>
              </a:lnSpc>
              <a:buFont typeface="Wingdings" pitchFamily="2" charset="2"/>
              <a:buChar char="Ø"/>
            </a:pPr>
            <a:r>
              <a:rPr lang="en-US" sz="1600" dirty="0"/>
              <a:t>From our analysis we discovered the levels of those variables that produce most term deposit purchases. For instance, the longer the duration of the call is, it is highly possible for the client to subscribe term deposit. </a:t>
            </a:r>
          </a:p>
          <a:p>
            <a:pPr marL="285750" indent="-285750">
              <a:lnSpc>
                <a:spcPct val="150000"/>
              </a:lnSpc>
              <a:buFont typeface="Wingdings" pitchFamily="2" charset="2"/>
              <a:buChar char="Ø"/>
            </a:pPr>
            <a:r>
              <a:rPr lang="en-US" sz="1600" dirty="0"/>
              <a:t>There are many variables that impact the decision of clients to purchase term deposits. Like what kind of jobs they have?, do they have housing loans?, what is the client's education level?, Are they married, single or divorced? And in what age group do they lie in? etc. </a:t>
            </a:r>
          </a:p>
          <a:p>
            <a:pPr marL="285750" indent="-285750">
              <a:lnSpc>
                <a:spcPct val="150000"/>
              </a:lnSpc>
              <a:buFont typeface="Wingdings" pitchFamily="2" charset="2"/>
              <a:buChar char="Ø"/>
            </a:pPr>
            <a:r>
              <a:rPr lang="en-US" sz="1600" dirty="0"/>
              <a:t>Knowing the variables that provide the highest odds of success are important to a bank. A bank can use these variables to target Clients that would most likely make term deposit purchases. </a:t>
            </a:r>
          </a:p>
          <a:p>
            <a:pPr marL="285750" indent="-285750">
              <a:lnSpc>
                <a:spcPct val="150000"/>
              </a:lnSpc>
              <a:buFont typeface="Wingdings" pitchFamily="2" charset="2"/>
              <a:buChar char="Ø"/>
            </a:pPr>
            <a:r>
              <a:rPr lang="en-US" sz="1600" dirty="0"/>
              <a:t>In this project we have implemented machine learning techniques to a Portuguese bank marketing data and tried understanding the factors that influence subscription to the term deposit. Multiple classification algorithms have been implemented. Cross validation was used for parameter selection in decision trees.</a:t>
            </a:r>
          </a:p>
        </p:txBody>
      </p:sp>
      <p:sp>
        <p:nvSpPr>
          <p:cNvPr id="6" name="TextBox 5">
            <a:extLst>
              <a:ext uri="{FF2B5EF4-FFF2-40B4-BE49-F238E27FC236}">
                <a16:creationId xmlns:a16="http://schemas.microsoft.com/office/drawing/2014/main" id="{2E4D8991-1B65-8243-815A-C69D8AD887D7}"/>
              </a:ext>
            </a:extLst>
          </p:cNvPr>
          <p:cNvSpPr txBox="1"/>
          <p:nvPr/>
        </p:nvSpPr>
        <p:spPr>
          <a:xfrm>
            <a:off x="0" y="5674355"/>
            <a:ext cx="12192000" cy="1171667"/>
          </a:xfrm>
          <a:prstGeom prst="rect">
            <a:avLst/>
          </a:prstGeom>
          <a:noFill/>
        </p:spPr>
        <p:txBody>
          <a:bodyPr wrap="square" rtlCol="0">
            <a:spAutoFit/>
          </a:bodyPr>
          <a:lstStyle/>
          <a:p>
            <a:pPr algn="ctr">
              <a:lnSpc>
                <a:spcPct val="150000"/>
              </a:lnSpc>
            </a:pPr>
            <a:r>
              <a:rPr lang="en-US" sz="1200" b="1" dirty="0"/>
              <a:t>REFERENCES</a:t>
            </a:r>
          </a:p>
          <a:p>
            <a:pPr>
              <a:lnSpc>
                <a:spcPct val="150000"/>
              </a:lnSpc>
            </a:pPr>
            <a:r>
              <a:rPr lang="en-US" sz="1200" dirty="0"/>
              <a:t>Moro, S., Cortez, P., &amp; Rita, P. (2014, June). Bank Marketing Data Set. Retrieved from</a:t>
            </a:r>
          </a:p>
          <a:p>
            <a:pPr>
              <a:lnSpc>
                <a:spcPct val="150000"/>
              </a:lnSpc>
            </a:pPr>
            <a:r>
              <a:rPr lang="en-US" sz="1200" dirty="0">
                <a:hlinkClick r:id="rId2"/>
              </a:rPr>
              <a:t>https://</a:t>
            </a:r>
            <a:r>
              <a:rPr lang="en-US" sz="1200" dirty="0" err="1">
                <a:hlinkClick r:id="rId2"/>
              </a:rPr>
              <a:t>archive.ics.uci.edu</a:t>
            </a:r>
            <a:r>
              <a:rPr lang="en-US" sz="1200" dirty="0">
                <a:hlinkClick r:id="rId2"/>
              </a:rPr>
              <a:t>/ml/datasets/bank marketing#</a:t>
            </a:r>
            <a:endParaRPr lang="en-US" sz="1200" dirty="0"/>
          </a:p>
          <a:p>
            <a:pPr>
              <a:lnSpc>
                <a:spcPct val="150000"/>
              </a:lnSpc>
            </a:pPr>
            <a:endParaRPr lang="en-US" sz="1200" dirty="0"/>
          </a:p>
        </p:txBody>
      </p:sp>
    </p:spTree>
    <p:extLst>
      <p:ext uri="{BB962C8B-B14F-4D97-AF65-F5344CB8AC3E}">
        <p14:creationId xmlns:p14="http://schemas.microsoft.com/office/powerpoint/2010/main" val="1887387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Introduction</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PART ONE</a:t>
            </a:r>
            <a:endParaRPr lang="zh-CN" altLang="en-US" sz="2133" dirty="0"/>
          </a:p>
        </p:txBody>
      </p:sp>
      <p:sp>
        <p:nvSpPr>
          <p:cNvPr id="3" name="Rectangle 2">
            <a:extLst>
              <a:ext uri="{FF2B5EF4-FFF2-40B4-BE49-F238E27FC236}">
                <a16:creationId xmlns:a16="http://schemas.microsoft.com/office/drawing/2014/main" id="{334689DE-C9D7-CB46-9A62-2D568A6CCC8D}"/>
              </a:ext>
            </a:extLst>
          </p:cNvPr>
          <p:cNvSpPr/>
          <p:nvPr/>
        </p:nvSpPr>
        <p:spPr>
          <a:xfrm>
            <a:off x="1111843" y="1344814"/>
            <a:ext cx="10422162" cy="4247317"/>
          </a:xfrm>
          <a:prstGeom prst="rect">
            <a:avLst/>
          </a:prstGeom>
        </p:spPr>
        <p:txBody>
          <a:bodyPr wrap="square">
            <a:spAutoFit/>
          </a:bodyPr>
          <a:lstStyle/>
          <a:p>
            <a:pPr algn="just"/>
            <a:r>
              <a:rPr lang="en-US" altLang="zh-CN" dirty="0">
                <a:solidFill>
                  <a:schemeClr val="bg1">
                    <a:lumMod val="50000"/>
                  </a:schemeClr>
                </a:solidFill>
                <a:latin typeface="Atlas Grotesk"/>
              </a:rPr>
              <a:t>Marketing of bank items is the total capacity retained at giving the office to fulfill client's financial needs more than the competition keeping in view the authoritative targets. </a:t>
            </a:r>
            <a:endParaRPr lang="en-US" altLang="zh-CN" b="1" dirty="0">
              <a:solidFill>
                <a:schemeClr val="bg1">
                  <a:lumMod val="50000"/>
                </a:schemeClr>
              </a:solidFill>
              <a:latin typeface="Atlas Grotesk"/>
            </a:endParaRPr>
          </a:p>
          <a:p>
            <a:pPr algn="just"/>
            <a:endParaRPr lang="en-US" altLang="zh-CN" b="1" dirty="0">
              <a:solidFill>
                <a:schemeClr val="bg1">
                  <a:lumMod val="50000"/>
                </a:schemeClr>
              </a:solidFill>
              <a:latin typeface="Atlas Grotesk"/>
            </a:endParaRPr>
          </a:p>
          <a:p>
            <a:pPr algn="just"/>
            <a:endParaRPr lang="en-US" altLang="zh-CN" b="1" dirty="0">
              <a:solidFill>
                <a:schemeClr val="bg1">
                  <a:lumMod val="50000"/>
                </a:schemeClr>
              </a:solidFill>
              <a:latin typeface="Atlas Grotesk"/>
            </a:endParaRPr>
          </a:p>
          <a:p>
            <a:pPr algn="just"/>
            <a:r>
              <a:rPr lang="en-US" altLang="zh-CN" dirty="0">
                <a:solidFill>
                  <a:schemeClr val="bg1">
                    <a:lumMod val="50000"/>
                  </a:schemeClr>
                </a:solidFill>
                <a:latin typeface="Atlas Grotesk"/>
              </a:rPr>
              <a:t>Banking is a customized service-oriented industry and subsequently ought to give services which fulfill the clients' needs. The marketing strategy incorporates grouping, reacting and fulfilling the clients' needs and needs effectively, expertly, and gainfully. </a:t>
            </a:r>
          </a:p>
          <a:p>
            <a:pPr algn="just"/>
            <a:endParaRPr lang="en-US" dirty="0">
              <a:solidFill>
                <a:schemeClr val="bg1">
                  <a:lumMod val="50000"/>
                </a:schemeClr>
              </a:solidFill>
              <a:latin typeface="Atlas Grotesk"/>
            </a:endParaRPr>
          </a:p>
          <a:p>
            <a:pPr algn="just"/>
            <a:endParaRPr lang="en-US" dirty="0">
              <a:solidFill>
                <a:schemeClr val="bg1">
                  <a:lumMod val="50000"/>
                </a:schemeClr>
              </a:solidFill>
              <a:latin typeface="Atlas Grotesk"/>
            </a:endParaRPr>
          </a:p>
          <a:p>
            <a:pPr algn="just"/>
            <a:r>
              <a:rPr lang="en-US" dirty="0">
                <a:solidFill>
                  <a:schemeClr val="bg1">
                    <a:lumMod val="50000"/>
                  </a:schemeClr>
                </a:solidFill>
                <a:latin typeface="Atlas Grotesk"/>
              </a:rPr>
              <a:t>The fundamental job of the bank isn't just to achieve and win an ever-increasing number of clients but also to provide them with the best possible services. </a:t>
            </a:r>
          </a:p>
          <a:p>
            <a:pPr algn="just"/>
            <a:endParaRPr lang="en-US" altLang="zh-CN" dirty="0">
              <a:solidFill>
                <a:schemeClr val="bg1">
                  <a:lumMod val="50000"/>
                </a:schemeClr>
              </a:solidFill>
              <a:latin typeface="Atlas Grotesk"/>
            </a:endParaRPr>
          </a:p>
          <a:p>
            <a:pPr algn="just"/>
            <a:endParaRPr lang="en-US" altLang="zh-CN" dirty="0">
              <a:solidFill>
                <a:schemeClr val="bg1">
                  <a:lumMod val="50000"/>
                </a:schemeClr>
              </a:solidFill>
              <a:latin typeface="Atlas Grotesk"/>
            </a:endParaRPr>
          </a:p>
          <a:p>
            <a:pPr algn="just"/>
            <a:r>
              <a:rPr lang="en-US" altLang="zh-CN" dirty="0">
                <a:solidFill>
                  <a:schemeClr val="bg1">
                    <a:lumMod val="50000"/>
                  </a:schemeClr>
                </a:solidFill>
                <a:latin typeface="Atlas Grotesk"/>
              </a:rPr>
              <a:t>Marketing as related with banking is to disclose an appropriate guarantee to a client through an assortment of items and administrations and furthermore to affirm usable dissemination through fulfillment. </a:t>
            </a:r>
            <a:endParaRPr lang="en-US" dirty="0">
              <a:solidFill>
                <a:schemeClr val="bg1">
                  <a:lumMod val="50000"/>
                </a:schemeClr>
              </a:solidFill>
              <a:latin typeface="Atlas Grotesk"/>
            </a:endParaRPr>
          </a:p>
        </p:txBody>
      </p:sp>
      <p:sp>
        <p:nvSpPr>
          <p:cNvPr id="58" name="Rounded Rectangle 12">
            <a:extLst>
              <a:ext uri="{FF2B5EF4-FFF2-40B4-BE49-F238E27FC236}">
                <a16:creationId xmlns:a16="http://schemas.microsoft.com/office/drawing/2014/main" id="{195F089F-670F-FF41-8E92-32C582A52E88}"/>
              </a:ext>
            </a:extLst>
          </p:cNvPr>
          <p:cNvSpPr/>
          <p:nvPr/>
        </p:nvSpPr>
        <p:spPr>
          <a:xfrm>
            <a:off x="518489" y="1369198"/>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0" name="Rounded Rectangle 11">
            <a:extLst>
              <a:ext uri="{FF2B5EF4-FFF2-40B4-BE49-F238E27FC236}">
                <a16:creationId xmlns:a16="http://schemas.microsoft.com/office/drawing/2014/main" id="{E67AA222-3F9A-D34D-92DA-6C29F278A8DE}"/>
              </a:ext>
            </a:extLst>
          </p:cNvPr>
          <p:cNvSpPr/>
          <p:nvPr/>
        </p:nvSpPr>
        <p:spPr>
          <a:xfrm>
            <a:off x="509312" y="2549422"/>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1" name="Rounded Rectangle 10">
            <a:extLst>
              <a:ext uri="{FF2B5EF4-FFF2-40B4-BE49-F238E27FC236}">
                <a16:creationId xmlns:a16="http://schemas.microsoft.com/office/drawing/2014/main" id="{9B19D195-7EC0-044E-A428-2DD6B21E5A84}"/>
              </a:ext>
            </a:extLst>
          </p:cNvPr>
          <p:cNvSpPr/>
          <p:nvPr/>
        </p:nvSpPr>
        <p:spPr>
          <a:xfrm>
            <a:off x="506299" y="3879074"/>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2" name="Rounded Rectangle 13">
            <a:extLst>
              <a:ext uri="{FF2B5EF4-FFF2-40B4-BE49-F238E27FC236}">
                <a16:creationId xmlns:a16="http://schemas.microsoft.com/office/drawing/2014/main" id="{48923887-0295-8E4E-967C-220C6507526F}"/>
              </a:ext>
            </a:extLst>
          </p:cNvPr>
          <p:cNvSpPr/>
          <p:nvPr/>
        </p:nvSpPr>
        <p:spPr>
          <a:xfrm>
            <a:off x="518489" y="5011734"/>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64" name="Group 14">
            <a:extLst>
              <a:ext uri="{FF2B5EF4-FFF2-40B4-BE49-F238E27FC236}">
                <a16:creationId xmlns:a16="http://schemas.microsoft.com/office/drawing/2014/main" id="{B5E546DA-441E-E54C-972A-33FB0D172EA3}"/>
              </a:ext>
            </a:extLst>
          </p:cNvPr>
          <p:cNvGrpSpPr/>
          <p:nvPr/>
        </p:nvGrpSpPr>
        <p:grpSpPr>
          <a:xfrm>
            <a:off x="653574" y="1554871"/>
            <a:ext cx="289983" cy="157960"/>
            <a:chOff x="6351" y="0"/>
            <a:chExt cx="490538" cy="311150"/>
          </a:xfrm>
          <a:solidFill>
            <a:schemeClr val="bg1"/>
          </a:solidFill>
        </p:grpSpPr>
        <p:sp>
          <p:nvSpPr>
            <p:cNvPr id="65" name="Freeform 144">
              <a:extLst>
                <a:ext uri="{FF2B5EF4-FFF2-40B4-BE49-F238E27FC236}">
                  <a16:creationId xmlns:a16="http://schemas.microsoft.com/office/drawing/2014/main" id="{9AA9A4BD-7609-5A44-B88A-C30B0D2468BF}"/>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6" name="Freeform 145">
              <a:extLst>
                <a:ext uri="{FF2B5EF4-FFF2-40B4-BE49-F238E27FC236}">
                  <a16:creationId xmlns:a16="http://schemas.microsoft.com/office/drawing/2014/main" id="{953DB9DF-95BA-5549-93C4-34DF05CB0F8A}"/>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7" name="Freeform 146">
              <a:extLst>
                <a:ext uri="{FF2B5EF4-FFF2-40B4-BE49-F238E27FC236}">
                  <a16:creationId xmlns:a16="http://schemas.microsoft.com/office/drawing/2014/main" id="{223F972C-2407-F841-8A93-FB7CD914C934}"/>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68" name="Group 18">
            <a:extLst>
              <a:ext uri="{FF2B5EF4-FFF2-40B4-BE49-F238E27FC236}">
                <a16:creationId xmlns:a16="http://schemas.microsoft.com/office/drawing/2014/main" id="{508D9A9E-AB0C-B942-ADD9-23A28AC66B30}"/>
              </a:ext>
            </a:extLst>
          </p:cNvPr>
          <p:cNvGrpSpPr/>
          <p:nvPr/>
        </p:nvGrpSpPr>
        <p:grpSpPr>
          <a:xfrm>
            <a:off x="657995" y="2694930"/>
            <a:ext cx="231708" cy="231708"/>
            <a:chOff x="6350" y="4763"/>
            <a:chExt cx="492125" cy="492125"/>
          </a:xfrm>
          <a:solidFill>
            <a:schemeClr val="bg1"/>
          </a:solidFill>
        </p:grpSpPr>
        <p:sp>
          <p:nvSpPr>
            <p:cNvPr id="69" name="Freeform 156">
              <a:extLst>
                <a:ext uri="{FF2B5EF4-FFF2-40B4-BE49-F238E27FC236}">
                  <a16:creationId xmlns:a16="http://schemas.microsoft.com/office/drawing/2014/main" id="{67DE8CE9-C4F9-E640-914B-EB0AB26C39DA}"/>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0" name="Freeform 157">
              <a:extLst>
                <a:ext uri="{FF2B5EF4-FFF2-40B4-BE49-F238E27FC236}">
                  <a16:creationId xmlns:a16="http://schemas.microsoft.com/office/drawing/2014/main" id="{221984EF-7427-8C43-8BFC-33AF53CD56C8}"/>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2" name="Freeform 158">
              <a:extLst>
                <a:ext uri="{FF2B5EF4-FFF2-40B4-BE49-F238E27FC236}">
                  <a16:creationId xmlns:a16="http://schemas.microsoft.com/office/drawing/2014/main" id="{227078DD-B506-5046-942D-4EDE2E6BA2E9}"/>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73" name="Freeform 53">
            <a:extLst>
              <a:ext uri="{FF2B5EF4-FFF2-40B4-BE49-F238E27FC236}">
                <a16:creationId xmlns:a16="http://schemas.microsoft.com/office/drawing/2014/main" id="{F9F6E8FE-DA09-F546-9E62-D8B09B3E71DF}"/>
              </a:ext>
            </a:extLst>
          </p:cNvPr>
          <p:cNvSpPr>
            <a:spLocks noEditPoints="1"/>
          </p:cNvSpPr>
          <p:nvPr/>
        </p:nvSpPr>
        <p:spPr bwMode="auto">
          <a:xfrm>
            <a:off x="698426" y="4038135"/>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dirty="0">
              <a:latin typeface="Roboto condensed"/>
              <a:cs typeface="Roboto condensed"/>
            </a:endParaRPr>
          </a:p>
        </p:txBody>
      </p:sp>
      <p:grpSp>
        <p:nvGrpSpPr>
          <p:cNvPr id="75" name="Group 22">
            <a:extLst>
              <a:ext uri="{FF2B5EF4-FFF2-40B4-BE49-F238E27FC236}">
                <a16:creationId xmlns:a16="http://schemas.microsoft.com/office/drawing/2014/main" id="{F1FF1D6C-602D-2E4D-87D1-4DFCC2D9CC3B}"/>
              </a:ext>
            </a:extLst>
          </p:cNvPr>
          <p:cNvGrpSpPr/>
          <p:nvPr/>
        </p:nvGrpSpPr>
        <p:grpSpPr>
          <a:xfrm>
            <a:off x="653574" y="5166227"/>
            <a:ext cx="229771" cy="226112"/>
            <a:chOff x="6297613" y="1392238"/>
            <a:chExt cx="498475" cy="490537"/>
          </a:xfrm>
          <a:solidFill>
            <a:schemeClr val="bg1"/>
          </a:solidFill>
        </p:grpSpPr>
        <p:sp>
          <p:nvSpPr>
            <p:cNvPr id="76" name="Freeform 23">
              <a:extLst>
                <a:ext uri="{FF2B5EF4-FFF2-40B4-BE49-F238E27FC236}">
                  <a16:creationId xmlns:a16="http://schemas.microsoft.com/office/drawing/2014/main" id="{019493AB-A203-AB47-9901-B78383C8F6D8}"/>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dirty="0">
                <a:latin typeface="Roboto condensed"/>
                <a:cs typeface="Roboto condensed"/>
              </a:endParaRPr>
            </a:p>
          </p:txBody>
        </p:sp>
        <p:sp>
          <p:nvSpPr>
            <p:cNvPr id="77" name="Freeform 24">
              <a:extLst>
                <a:ext uri="{FF2B5EF4-FFF2-40B4-BE49-F238E27FC236}">
                  <a16:creationId xmlns:a16="http://schemas.microsoft.com/office/drawing/2014/main" id="{82FB9419-CB39-EC4F-8393-087F98F81BEC}"/>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9" name="Freeform 25">
              <a:extLst>
                <a:ext uri="{FF2B5EF4-FFF2-40B4-BE49-F238E27FC236}">
                  <a16:creationId xmlns:a16="http://schemas.microsoft.com/office/drawing/2014/main" id="{613B578F-0A4F-674E-BCC8-ACABDE068ED7}"/>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235013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Business Problem &amp; Objective</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PART ONE</a:t>
            </a:r>
            <a:endParaRPr lang="zh-CN" altLang="en-US" sz="2133" dirty="0"/>
          </a:p>
        </p:txBody>
      </p:sp>
      <p:sp>
        <p:nvSpPr>
          <p:cNvPr id="3" name="Rectangle 2">
            <a:extLst>
              <a:ext uri="{FF2B5EF4-FFF2-40B4-BE49-F238E27FC236}">
                <a16:creationId xmlns:a16="http://schemas.microsoft.com/office/drawing/2014/main" id="{334689DE-C9D7-CB46-9A62-2D568A6CCC8D}"/>
              </a:ext>
            </a:extLst>
          </p:cNvPr>
          <p:cNvSpPr/>
          <p:nvPr/>
        </p:nvSpPr>
        <p:spPr>
          <a:xfrm>
            <a:off x="1111843" y="1344815"/>
            <a:ext cx="10138048" cy="4801314"/>
          </a:xfrm>
          <a:prstGeom prst="rect">
            <a:avLst/>
          </a:prstGeom>
        </p:spPr>
        <p:txBody>
          <a:bodyPr wrap="square">
            <a:spAutoFit/>
          </a:bodyPr>
          <a:lstStyle/>
          <a:p>
            <a:pPr algn="just"/>
            <a:r>
              <a:rPr lang="en-US" altLang="zh-CN" dirty="0">
                <a:solidFill>
                  <a:schemeClr val="bg1">
                    <a:lumMod val="50000"/>
                  </a:schemeClr>
                </a:solidFill>
                <a:latin typeface="Atlas Grotesk"/>
              </a:rPr>
              <a:t>There has been a revenue decline for the Portuguese bank, and they would like to know what actions to take. After investigation, we found out that the root cause is that their clients are not depositing as frequently as before.</a:t>
            </a:r>
          </a:p>
          <a:p>
            <a:pPr algn="just"/>
            <a:endParaRPr lang="en-US" altLang="zh-CN" dirty="0">
              <a:solidFill>
                <a:schemeClr val="bg1">
                  <a:lumMod val="50000"/>
                </a:schemeClr>
              </a:solidFill>
              <a:latin typeface="Atlas Grotesk"/>
            </a:endParaRPr>
          </a:p>
          <a:p>
            <a:pPr algn="just"/>
            <a:endParaRPr lang="en-US" altLang="zh-CN" dirty="0">
              <a:solidFill>
                <a:schemeClr val="bg1">
                  <a:lumMod val="50000"/>
                </a:schemeClr>
              </a:solidFill>
              <a:latin typeface="Atlas Grotesk"/>
            </a:endParaRPr>
          </a:p>
          <a:p>
            <a:pPr algn="just"/>
            <a:r>
              <a:rPr lang="en-US" altLang="zh-CN" dirty="0">
                <a:solidFill>
                  <a:schemeClr val="bg1">
                    <a:lumMod val="50000"/>
                  </a:schemeClr>
                </a:solidFill>
                <a:latin typeface="Atlas Grotesk"/>
              </a:rPr>
              <a:t>Knowing that term deposits allow banks to hold onto a deposit for a specific amount of time, so banks can invest in higher gain financial products to make a profit.</a:t>
            </a:r>
          </a:p>
          <a:p>
            <a:pPr algn="just"/>
            <a:endParaRPr lang="en-US" altLang="zh-CN" dirty="0">
              <a:solidFill>
                <a:schemeClr val="bg1">
                  <a:lumMod val="50000"/>
                </a:schemeClr>
              </a:solidFill>
              <a:latin typeface="Atlas Grotesk"/>
            </a:endParaRPr>
          </a:p>
          <a:p>
            <a:pPr algn="just"/>
            <a:endParaRPr lang="en-US" altLang="zh-CN" dirty="0">
              <a:solidFill>
                <a:schemeClr val="bg1">
                  <a:lumMod val="50000"/>
                </a:schemeClr>
              </a:solidFill>
              <a:latin typeface="Atlas Grotesk"/>
            </a:endParaRPr>
          </a:p>
          <a:p>
            <a:pPr algn="just"/>
            <a:r>
              <a:rPr lang="en-US" altLang="zh-CN" dirty="0">
                <a:solidFill>
                  <a:schemeClr val="bg1">
                    <a:lumMod val="50000"/>
                  </a:schemeClr>
                </a:solidFill>
                <a:latin typeface="Atlas Grotesk"/>
              </a:rPr>
              <a:t>In addition, banks also hold better chance to persuade term deposit clients into buying other products such as funds or insurance to further increase their revenues.</a:t>
            </a:r>
          </a:p>
          <a:p>
            <a:pPr algn="just"/>
            <a:endParaRPr lang="en-US" altLang="zh-CN" dirty="0">
              <a:solidFill>
                <a:schemeClr val="bg1">
                  <a:lumMod val="50000"/>
                </a:schemeClr>
              </a:solidFill>
              <a:latin typeface="Atlas Grotesk"/>
            </a:endParaRPr>
          </a:p>
          <a:p>
            <a:pPr algn="just"/>
            <a:endParaRPr lang="en-US" altLang="zh-CN" dirty="0">
              <a:solidFill>
                <a:schemeClr val="bg1">
                  <a:lumMod val="50000"/>
                </a:schemeClr>
              </a:solidFill>
              <a:latin typeface="Atlas Grotesk"/>
            </a:endParaRPr>
          </a:p>
          <a:p>
            <a:pPr algn="just"/>
            <a:r>
              <a:rPr lang="en-US" altLang="zh-CN" b="1" dirty="0">
                <a:solidFill>
                  <a:schemeClr val="accent2"/>
                </a:solidFill>
                <a:latin typeface="Atlas Grotesk"/>
              </a:rPr>
              <a:t>As a result, by using machine learning algorithm the Portuguese bank would like to identify existing clients that have higher chance to subscribe for a term deposit and focus marketing effort on such clients. Term deposit is defined as fixed-term investment that includes the deposit of money into an account at a financial institution. </a:t>
            </a:r>
          </a:p>
        </p:txBody>
      </p:sp>
      <p:sp>
        <p:nvSpPr>
          <p:cNvPr id="58" name="Rounded Rectangle 12">
            <a:extLst>
              <a:ext uri="{FF2B5EF4-FFF2-40B4-BE49-F238E27FC236}">
                <a16:creationId xmlns:a16="http://schemas.microsoft.com/office/drawing/2014/main" id="{195F089F-670F-FF41-8E92-32C582A52E88}"/>
              </a:ext>
            </a:extLst>
          </p:cNvPr>
          <p:cNvSpPr/>
          <p:nvPr/>
        </p:nvSpPr>
        <p:spPr>
          <a:xfrm>
            <a:off x="518489" y="1369198"/>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0" name="Rounded Rectangle 11">
            <a:extLst>
              <a:ext uri="{FF2B5EF4-FFF2-40B4-BE49-F238E27FC236}">
                <a16:creationId xmlns:a16="http://schemas.microsoft.com/office/drawing/2014/main" id="{E67AA222-3F9A-D34D-92DA-6C29F278A8DE}"/>
              </a:ext>
            </a:extLst>
          </p:cNvPr>
          <p:cNvSpPr/>
          <p:nvPr/>
        </p:nvSpPr>
        <p:spPr>
          <a:xfrm>
            <a:off x="506301" y="268096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1" name="Rounded Rectangle 10">
            <a:extLst>
              <a:ext uri="{FF2B5EF4-FFF2-40B4-BE49-F238E27FC236}">
                <a16:creationId xmlns:a16="http://schemas.microsoft.com/office/drawing/2014/main" id="{9B19D195-7EC0-044E-A428-2DD6B21E5A84}"/>
              </a:ext>
            </a:extLst>
          </p:cNvPr>
          <p:cNvSpPr/>
          <p:nvPr/>
        </p:nvSpPr>
        <p:spPr>
          <a:xfrm>
            <a:off x="506300" y="3864599"/>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2" name="Rounded Rectangle 13">
            <a:extLst>
              <a:ext uri="{FF2B5EF4-FFF2-40B4-BE49-F238E27FC236}">
                <a16:creationId xmlns:a16="http://schemas.microsoft.com/office/drawing/2014/main" id="{48923887-0295-8E4E-967C-220C6507526F}"/>
              </a:ext>
            </a:extLst>
          </p:cNvPr>
          <p:cNvSpPr/>
          <p:nvPr/>
        </p:nvSpPr>
        <p:spPr>
          <a:xfrm>
            <a:off x="506298" y="5065800"/>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64" name="Group 14">
            <a:extLst>
              <a:ext uri="{FF2B5EF4-FFF2-40B4-BE49-F238E27FC236}">
                <a16:creationId xmlns:a16="http://schemas.microsoft.com/office/drawing/2014/main" id="{B5E546DA-441E-E54C-972A-33FB0D172EA3}"/>
              </a:ext>
            </a:extLst>
          </p:cNvPr>
          <p:cNvGrpSpPr/>
          <p:nvPr/>
        </p:nvGrpSpPr>
        <p:grpSpPr>
          <a:xfrm>
            <a:off x="653574" y="1554871"/>
            <a:ext cx="289983" cy="157960"/>
            <a:chOff x="6351" y="0"/>
            <a:chExt cx="490538" cy="311150"/>
          </a:xfrm>
          <a:solidFill>
            <a:schemeClr val="bg1"/>
          </a:solidFill>
        </p:grpSpPr>
        <p:sp>
          <p:nvSpPr>
            <p:cNvPr id="65" name="Freeform 144">
              <a:extLst>
                <a:ext uri="{FF2B5EF4-FFF2-40B4-BE49-F238E27FC236}">
                  <a16:creationId xmlns:a16="http://schemas.microsoft.com/office/drawing/2014/main" id="{9AA9A4BD-7609-5A44-B88A-C30B0D2468BF}"/>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6" name="Freeform 145">
              <a:extLst>
                <a:ext uri="{FF2B5EF4-FFF2-40B4-BE49-F238E27FC236}">
                  <a16:creationId xmlns:a16="http://schemas.microsoft.com/office/drawing/2014/main" id="{953DB9DF-95BA-5549-93C4-34DF05CB0F8A}"/>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7" name="Freeform 146">
              <a:extLst>
                <a:ext uri="{FF2B5EF4-FFF2-40B4-BE49-F238E27FC236}">
                  <a16:creationId xmlns:a16="http://schemas.microsoft.com/office/drawing/2014/main" id="{223F972C-2407-F841-8A93-FB7CD914C934}"/>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68" name="Group 18">
            <a:extLst>
              <a:ext uri="{FF2B5EF4-FFF2-40B4-BE49-F238E27FC236}">
                <a16:creationId xmlns:a16="http://schemas.microsoft.com/office/drawing/2014/main" id="{508D9A9E-AB0C-B942-ADD9-23A28AC66B30}"/>
              </a:ext>
            </a:extLst>
          </p:cNvPr>
          <p:cNvGrpSpPr/>
          <p:nvPr/>
        </p:nvGrpSpPr>
        <p:grpSpPr>
          <a:xfrm>
            <a:off x="657994" y="2832664"/>
            <a:ext cx="231708" cy="231708"/>
            <a:chOff x="6350" y="4763"/>
            <a:chExt cx="492125" cy="492125"/>
          </a:xfrm>
          <a:solidFill>
            <a:schemeClr val="bg1"/>
          </a:solidFill>
        </p:grpSpPr>
        <p:sp>
          <p:nvSpPr>
            <p:cNvPr id="69" name="Freeform 156">
              <a:extLst>
                <a:ext uri="{FF2B5EF4-FFF2-40B4-BE49-F238E27FC236}">
                  <a16:creationId xmlns:a16="http://schemas.microsoft.com/office/drawing/2014/main" id="{67DE8CE9-C4F9-E640-914B-EB0AB26C39DA}"/>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0" name="Freeform 157">
              <a:extLst>
                <a:ext uri="{FF2B5EF4-FFF2-40B4-BE49-F238E27FC236}">
                  <a16:creationId xmlns:a16="http://schemas.microsoft.com/office/drawing/2014/main" id="{221984EF-7427-8C43-8BFC-33AF53CD56C8}"/>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2" name="Freeform 158">
              <a:extLst>
                <a:ext uri="{FF2B5EF4-FFF2-40B4-BE49-F238E27FC236}">
                  <a16:creationId xmlns:a16="http://schemas.microsoft.com/office/drawing/2014/main" id="{227078DD-B506-5046-942D-4EDE2E6BA2E9}"/>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73" name="Freeform 53">
            <a:extLst>
              <a:ext uri="{FF2B5EF4-FFF2-40B4-BE49-F238E27FC236}">
                <a16:creationId xmlns:a16="http://schemas.microsoft.com/office/drawing/2014/main" id="{F9F6E8FE-DA09-F546-9E62-D8B09B3E71DF}"/>
              </a:ext>
            </a:extLst>
          </p:cNvPr>
          <p:cNvSpPr>
            <a:spLocks noEditPoints="1"/>
          </p:cNvSpPr>
          <p:nvPr/>
        </p:nvSpPr>
        <p:spPr bwMode="auto">
          <a:xfrm>
            <a:off x="687994" y="4034731"/>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75" name="Group 22">
            <a:extLst>
              <a:ext uri="{FF2B5EF4-FFF2-40B4-BE49-F238E27FC236}">
                <a16:creationId xmlns:a16="http://schemas.microsoft.com/office/drawing/2014/main" id="{F1FF1D6C-602D-2E4D-87D1-4DFCC2D9CC3B}"/>
              </a:ext>
            </a:extLst>
          </p:cNvPr>
          <p:cNvGrpSpPr/>
          <p:nvPr/>
        </p:nvGrpSpPr>
        <p:grpSpPr>
          <a:xfrm>
            <a:off x="667726" y="5220293"/>
            <a:ext cx="229771" cy="226112"/>
            <a:chOff x="6297613" y="1392238"/>
            <a:chExt cx="498475" cy="490537"/>
          </a:xfrm>
          <a:solidFill>
            <a:schemeClr val="bg1"/>
          </a:solidFill>
        </p:grpSpPr>
        <p:sp>
          <p:nvSpPr>
            <p:cNvPr id="76" name="Freeform 23">
              <a:extLst>
                <a:ext uri="{FF2B5EF4-FFF2-40B4-BE49-F238E27FC236}">
                  <a16:creationId xmlns:a16="http://schemas.microsoft.com/office/drawing/2014/main" id="{019493AB-A203-AB47-9901-B78383C8F6D8}"/>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7" name="Freeform 24">
              <a:extLst>
                <a:ext uri="{FF2B5EF4-FFF2-40B4-BE49-F238E27FC236}">
                  <a16:creationId xmlns:a16="http://schemas.microsoft.com/office/drawing/2014/main" id="{82FB9419-CB39-EC4F-8393-087F98F81BEC}"/>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9" name="Freeform 25">
              <a:extLst>
                <a:ext uri="{FF2B5EF4-FFF2-40B4-BE49-F238E27FC236}">
                  <a16:creationId xmlns:a16="http://schemas.microsoft.com/office/drawing/2014/main" id="{613B578F-0A4F-674E-BCC8-ACABDE068ED7}"/>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3592831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Description</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PART ONE</a:t>
            </a:r>
            <a:endParaRPr lang="zh-CN" altLang="en-US" sz="2133" dirty="0"/>
          </a:p>
        </p:txBody>
      </p:sp>
      <p:sp>
        <p:nvSpPr>
          <p:cNvPr id="3" name="Rectangle 2">
            <a:extLst>
              <a:ext uri="{FF2B5EF4-FFF2-40B4-BE49-F238E27FC236}">
                <a16:creationId xmlns:a16="http://schemas.microsoft.com/office/drawing/2014/main" id="{334689DE-C9D7-CB46-9A62-2D568A6CCC8D}"/>
              </a:ext>
            </a:extLst>
          </p:cNvPr>
          <p:cNvSpPr/>
          <p:nvPr/>
        </p:nvSpPr>
        <p:spPr>
          <a:xfrm>
            <a:off x="789709" y="1344814"/>
            <a:ext cx="6186500" cy="4605412"/>
          </a:xfrm>
          <a:prstGeom prst="rect">
            <a:avLst/>
          </a:prstGeom>
        </p:spPr>
        <p:txBody>
          <a:bodyPr wrap="square">
            <a:spAutoFit/>
          </a:bodyPr>
          <a:lstStyle/>
          <a:p>
            <a:pPr algn="just"/>
            <a:r>
              <a:rPr lang="en-US" altLang="zh-CN" sz="1600" dirty="0">
                <a:solidFill>
                  <a:schemeClr val="bg1">
                    <a:lumMod val="50000"/>
                  </a:schemeClr>
                </a:solidFill>
                <a:latin typeface="Atlas Grotesk"/>
              </a:rPr>
              <a:t>The dataset is related with the marketing campaigns of a Portuguese banking institution. This data was picked up from UCI Machine Learning Repository.  </a:t>
            </a:r>
          </a:p>
          <a:p>
            <a:pPr algn="just"/>
            <a:r>
              <a:rPr lang="en-US" altLang="zh-CN" sz="1600" dirty="0">
                <a:solidFill>
                  <a:schemeClr val="bg1">
                    <a:lumMod val="50000"/>
                  </a:schemeClr>
                </a:solidFill>
                <a:latin typeface="Atlas Grotesk"/>
              </a:rPr>
              <a:t>Link:</a:t>
            </a:r>
            <a:r>
              <a:rPr lang="en-US" altLang="zh-CN" sz="1600" b="1" dirty="0">
                <a:solidFill>
                  <a:schemeClr val="bg1">
                    <a:lumMod val="50000"/>
                  </a:schemeClr>
                </a:solidFill>
                <a:latin typeface="Atlas Grotesk"/>
              </a:rPr>
              <a:t> </a:t>
            </a:r>
            <a:r>
              <a:rPr lang="en-US" altLang="zh-CN" sz="1600" dirty="0">
                <a:solidFill>
                  <a:schemeClr val="bg1">
                    <a:lumMod val="50000"/>
                  </a:schemeClr>
                </a:solidFill>
                <a:latin typeface="Atlas Grotesk"/>
                <a:hlinkClick r:id="rId2"/>
              </a:rPr>
              <a:t>https://</a:t>
            </a:r>
            <a:r>
              <a:rPr lang="en-US" altLang="zh-CN" sz="1600" dirty="0" err="1">
                <a:solidFill>
                  <a:schemeClr val="bg1">
                    <a:lumMod val="50000"/>
                  </a:schemeClr>
                </a:solidFill>
                <a:latin typeface="Atlas Grotesk"/>
                <a:hlinkClick r:id="rId2"/>
              </a:rPr>
              <a:t>archive.ics.uci.edu</a:t>
            </a:r>
            <a:r>
              <a:rPr lang="en-US" altLang="zh-CN" sz="1600" dirty="0">
                <a:solidFill>
                  <a:schemeClr val="bg1">
                    <a:lumMod val="50000"/>
                  </a:schemeClr>
                </a:solidFill>
                <a:latin typeface="Atlas Grotesk"/>
                <a:hlinkClick r:id="rId2"/>
              </a:rPr>
              <a:t>/ml/datasets/</a:t>
            </a:r>
            <a:r>
              <a:rPr lang="en-US" altLang="zh-CN" sz="1600" dirty="0" err="1">
                <a:solidFill>
                  <a:schemeClr val="bg1">
                    <a:lumMod val="50000"/>
                  </a:schemeClr>
                </a:solidFill>
                <a:latin typeface="Atlas Grotesk"/>
                <a:hlinkClick r:id="rId2"/>
              </a:rPr>
              <a:t>bank+marketing</a:t>
            </a:r>
            <a:r>
              <a:rPr lang="en-US" altLang="zh-CN" sz="1600" dirty="0">
                <a:solidFill>
                  <a:schemeClr val="bg1">
                    <a:lumMod val="50000"/>
                  </a:schemeClr>
                </a:solidFill>
                <a:latin typeface="Atlas Grotesk"/>
                <a:hlinkClick r:id="rId2"/>
              </a:rPr>
              <a:t> </a:t>
            </a:r>
            <a:endParaRPr lang="en-US" altLang="zh-CN" sz="1600" dirty="0">
              <a:solidFill>
                <a:schemeClr val="bg1">
                  <a:lumMod val="50000"/>
                </a:schemeClr>
              </a:solidFill>
              <a:latin typeface="Atlas Grotesk"/>
            </a:endParaRPr>
          </a:p>
          <a:p>
            <a:pPr algn="just"/>
            <a:endParaRPr lang="en-US" altLang="zh-CN" sz="1600" b="1" dirty="0">
              <a:solidFill>
                <a:schemeClr val="bg1">
                  <a:lumMod val="50000"/>
                </a:schemeClr>
              </a:solidFill>
              <a:latin typeface="Atlas Grotesk"/>
            </a:endParaRPr>
          </a:p>
          <a:p>
            <a:pPr algn="just"/>
            <a:r>
              <a:rPr lang="en-US" altLang="zh-CN" sz="1600" dirty="0">
                <a:solidFill>
                  <a:schemeClr val="bg1">
                    <a:lumMod val="50000"/>
                  </a:schemeClr>
                </a:solidFill>
                <a:latin typeface="Atlas Grotesk"/>
              </a:rPr>
              <a:t>The marketing campaigns were based on phone calls. Often, more than one contact to the same client was required, in order to access if the product (bank term deposit) would be ('yes') or would not be ('no') subscribed.</a:t>
            </a:r>
          </a:p>
          <a:p>
            <a:pPr algn="just"/>
            <a:endParaRPr lang="en-US" sz="1600" dirty="0">
              <a:solidFill>
                <a:schemeClr val="bg1">
                  <a:lumMod val="50000"/>
                </a:schemeClr>
              </a:solidFill>
              <a:latin typeface="Atlas Grotesk"/>
            </a:endParaRPr>
          </a:p>
          <a:p>
            <a:pPr algn="just"/>
            <a:r>
              <a:rPr lang="en-US" sz="1600" dirty="0">
                <a:solidFill>
                  <a:schemeClr val="bg1">
                    <a:lumMod val="50000"/>
                  </a:schemeClr>
                </a:solidFill>
                <a:latin typeface="Atlas Grotesk"/>
              </a:rPr>
              <a:t>The bank data has</a:t>
            </a:r>
            <a:r>
              <a:rPr lang="zh-CN" altLang="en-US" sz="1600" dirty="0">
                <a:solidFill>
                  <a:schemeClr val="bg1">
                    <a:lumMod val="50000"/>
                  </a:schemeClr>
                </a:solidFill>
                <a:latin typeface="Atlas Grotesk"/>
              </a:rPr>
              <a:t> </a:t>
            </a:r>
            <a:r>
              <a:rPr lang="en-US" sz="1600" dirty="0">
                <a:solidFill>
                  <a:schemeClr val="accent2"/>
                </a:solidFill>
                <a:latin typeface="Atlas Grotesk"/>
              </a:rPr>
              <a:t>45211 observations of 17 variables</a:t>
            </a:r>
            <a:r>
              <a:rPr lang="en-US" sz="1600" dirty="0">
                <a:solidFill>
                  <a:schemeClr val="bg1">
                    <a:lumMod val="50000"/>
                  </a:schemeClr>
                </a:solidFill>
                <a:latin typeface="Atlas Grotesk"/>
              </a:rPr>
              <a:t>. There are 7 continuous measure variables like age, balance, duration, pdays etc. and 10 categorical variables like job, marital, housing, education etc. </a:t>
            </a:r>
          </a:p>
          <a:p>
            <a:pPr algn="just"/>
            <a:endParaRPr lang="en-US" sz="1600" dirty="0">
              <a:solidFill>
                <a:schemeClr val="bg1">
                  <a:lumMod val="50000"/>
                </a:schemeClr>
              </a:solidFill>
              <a:latin typeface="Atlas Grotesk"/>
            </a:endParaRPr>
          </a:p>
          <a:p>
            <a:pPr algn="just"/>
            <a:r>
              <a:rPr lang="en-US" sz="1600" dirty="0">
                <a:solidFill>
                  <a:schemeClr val="accent2"/>
                </a:solidFill>
                <a:latin typeface="Atlas Grotesk"/>
              </a:rPr>
              <a:t>The target variable (y)</a:t>
            </a:r>
            <a:r>
              <a:rPr lang="en-US" sz="1600" dirty="0">
                <a:solidFill>
                  <a:schemeClr val="bg1">
                    <a:lumMod val="50000"/>
                  </a:schemeClr>
                </a:solidFill>
                <a:latin typeface="Atlas Grotesk"/>
              </a:rPr>
              <a:t> is a binary response indicating whether the client subscribed to a term deposit or not. “yes” (numeric value 1) indicated the client subscribed to a term deposit. “no” (numeric value 0) indicated the client did not subscribed to a term deposit.</a:t>
            </a:r>
          </a:p>
        </p:txBody>
      </p:sp>
      <p:sp>
        <p:nvSpPr>
          <p:cNvPr id="58" name="Rounded Rectangle 12">
            <a:extLst>
              <a:ext uri="{FF2B5EF4-FFF2-40B4-BE49-F238E27FC236}">
                <a16:creationId xmlns:a16="http://schemas.microsoft.com/office/drawing/2014/main" id="{195F089F-670F-FF41-8E92-32C582A52E88}"/>
              </a:ext>
            </a:extLst>
          </p:cNvPr>
          <p:cNvSpPr/>
          <p:nvPr/>
        </p:nvSpPr>
        <p:spPr>
          <a:xfrm>
            <a:off x="213728" y="1352600"/>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0" name="Rounded Rectangle 11">
            <a:extLst>
              <a:ext uri="{FF2B5EF4-FFF2-40B4-BE49-F238E27FC236}">
                <a16:creationId xmlns:a16="http://schemas.microsoft.com/office/drawing/2014/main" id="{E67AA222-3F9A-D34D-92DA-6C29F278A8DE}"/>
              </a:ext>
            </a:extLst>
          </p:cNvPr>
          <p:cNvSpPr/>
          <p:nvPr/>
        </p:nvSpPr>
        <p:spPr>
          <a:xfrm>
            <a:off x="210348" y="2652565"/>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1" name="Rounded Rectangle 10">
            <a:extLst>
              <a:ext uri="{FF2B5EF4-FFF2-40B4-BE49-F238E27FC236}">
                <a16:creationId xmlns:a16="http://schemas.microsoft.com/office/drawing/2014/main" id="{9B19D195-7EC0-044E-A428-2DD6B21E5A84}"/>
              </a:ext>
            </a:extLst>
          </p:cNvPr>
          <p:cNvSpPr/>
          <p:nvPr/>
        </p:nvSpPr>
        <p:spPr>
          <a:xfrm>
            <a:off x="213727" y="3854492"/>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2" name="Rounded Rectangle 13">
            <a:extLst>
              <a:ext uri="{FF2B5EF4-FFF2-40B4-BE49-F238E27FC236}">
                <a16:creationId xmlns:a16="http://schemas.microsoft.com/office/drawing/2014/main" id="{48923887-0295-8E4E-967C-220C6507526F}"/>
              </a:ext>
            </a:extLst>
          </p:cNvPr>
          <p:cNvSpPr/>
          <p:nvPr/>
        </p:nvSpPr>
        <p:spPr>
          <a:xfrm>
            <a:off x="200842" y="4886907"/>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64" name="Group 14">
            <a:extLst>
              <a:ext uri="{FF2B5EF4-FFF2-40B4-BE49-F238E27FC236}">
                <a16:creationId xmlns:a16="http://schemas.microsoft.com/office/drawing/2014/main" id="{B5E546DA-441E-E54C-972A-33FB0D172EA3}"/>
              </a:ext>
            </a:extLst>
          </p:cNvPr>
          <p:cNvGrpSpPr/>
          <p:nvPr/>
        </p:nvGrpSpPr>
        <p:grpSpPr>
          <a:xfrm>
            <a:off x="342816" y="1557830"/>
            <a:ext cx="289983" cy="157960"/>
            <a:chOff x="6351" y="0"/>
            <a:chExt cx="490538" cy="311150"/>
          </a:xfrm>
          <a:solidFill>
            <a:schemeClr val="bg1"/>
          </a:solidFill>
        </p:grpSpPr>
        <p:sp>
          <p:nvSpPr>
            <p:cNvPr id="65" name="Freeform 144">
              <a:extLst>
                <a:ext uri="{FF2B5EF4-FFF2-40B4-BE49-F238E27FC236}">
                  <a16:creationId xmlns:a16="http://schemas.microsoft.com/office/drawing/2014/main" id="{9AA9A4BD-7609-5A44-B88A-C30B0D2468BF}"/>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6" name="Freeform 145">
              <a:extLst>
                <a:ext uri="{FF2B5EF4-FFF2-40B4-BE49-F238E27FC236}">
                  <a16:creationId xmlns:a16="http://schemas.microsoft.com/office/drawing/2014/main" id="{953DB9DF-95BA-5549-93C4-34DF05CB0F8A}"/>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7" name="Freeform 146">
              <a:extLst>
                <a:ext uri="{FF2B5EF4-FFF2-40B4-BE49-F238E27FC236}">
                  <a16:creationId xmlns:a16="http://schemas.microsoft.com/office/drawing/2014/main" id="{223F972C-2407-F841-8A93-FB7CD914C934}"/>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68" name="Group 18">
            <a:extLst>
              <a:ext uri="{FF2B5EF4-FFF2-40B4-BE49-F238E27FC236}">
                <a16:creationId xmlns:a16="http://schemas.microsoft.com/office/drawing/2014/main" id="{508D9A9E-AB0C-B942-ADD9-23A28AC66B30}"/>
              </a:ext>
            </a:extLst>
          </p:cNvPr>
          <p:cNvGrpSpPr/>
          <p:nvPr/>
        </p:nvGrpSpPr>
        <p:grpSpPr>
          <a:xfrm>
            <a:off x="356000" y="2804260"/>
            <a:ext cx="231708" cy="231708"/>
            <a:chOff x="6350" y="4763"/>
            <a:chExt cx="492125" cy="492125"/>
          </a:xfrm>
          <a:solidFill>
            <a:schemeClr val="bg1"/>
          </a:solidFill>
        </p:grpSpPr>
        <p:sp>
          <p:nvSpPr>
            <p:cNvPr id="69" name="Freeform 156">
              <a:extLst>
                <a:ext uri="{FF2B5EF4-FFF2-40B4-BE49-F238E27FC236}">
                  <a16:creationId xmlns:a16="http://schemas.microsoft.com/office/drawing/2014/main" id="{67DE8CE9-C4F9-E640-914B-EB0AB26C39DA}"/>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0" name="Freeform 157">
              <a:extLst>
                <a:ext uri="{FF2B5EF4-FFF2-40B4-BE49-F238E27FC236}">
                  <a16:creationId xmlns:a16="http://schemas.microsoft.com/office/drawing/2014/main" id="{221984EF-7427-8C43-8BFC-33AF53CD56C8}"/>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2" name="Freeform 158">
              <a:extLst>
                <a:ext uri="{FF2B5EF4-FFF2-40B4-BE49-F238E27FC236}">
                  <a16:creationId xmlns:a16="http://schemas.microsoft.com/office/drawing/2014/main" id="{227078DD-B506-5046-942D-4EDE2E6BA2E9}"/>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73" name="Freeform 53">
            <a:extLst>
              <a:ext uri="{FF2B5EF4-FFF2-40B4-BE49-F238E27FC236}">
                <a16:creationId xmlns:a16="http://schemas.microsoft.com/office/drawing/2014/main" id="{F9F6E8FE-DA09-F546-9E62-D8B09B3E71DF}"/>
              </a:ext>
            </a:extLst>
          </p:cNvPr>
          <p:cNvSpPr>
            <a:spLocks noEditPoints="1"/>
          </p:cNvSpPr>
          <p:nvPr/>
        </p:nvSpPr>
        <p:spPr bwMode="auto">
          <a:xfrm>
            <a:off x="394083" y="4016434"/>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75" name="Group 22">
            <a:extLst>
              <a:ext uri="{FF2B5EF4-FFF2-40B4-BE49-F238E27FC236}">
                <a16:creationId xmlns:a16="http://schemas.microsoft.com/office/drawing/2014/main" id="{F1FF1D6C-602D-2E4D-87D1-4DFCC2D9CC3B}"/>
              </a:ext>
            </a:extLst>
          </p:cNvPr>
          <p:cNvGrpSpPr/>
          <p:nvPr/>
        </p:nvGrpSpPr>
        <p:grpSpPr>
          <a:xfrm>
            <a:off x="363011" y="5041400"/>
            <a:ext cx="229771" cy="226112"/>
            <a:chOff x="6297613" y="1392238"/>
            <a:chExt cx="498475" cy="490537"/>
          </a:xfrm>
          <a:solidFill>
            <a:schemeClr val="bg1"/>
          </a:solidFill>
        </p:grpSpPr>
        <p:sp>
          <p:nvSpPr>
            <p:cNvPr id="76" name="Freeform 23">
              <a:extLst>
                <a:ext uri="{FF2B5EF4-FFF2-40B4-BE49-F238E27FC236}">
                  <a16:creationId xmlns:a16="http://schemas.microsoft.com/office/drawing/2014/main" id="{019493AB-A203-AB47-9901-B78383C8F6D8}"/>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7" name="Freeform 24">
              <a:extLst>
                <a:ext uri="{FF2B5EF4-FFF2-40B4-BE49-F238E27FC236}">
                  <a16:creationId xmlns:a16="http://schemas.microsoft.com/office/drawing/2014/main" id="{82FB9419-CB39-EC4F-8393-087F98F81BEC}"/>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9" name="Freeform 25">
              <a:extLst>
                <a:ext uri="{FF2B5EF4-FFF2-40B4-BE49-F238E27FC236}">
                  <a16:creationId xmlns:a16="http://schemas.microsoft.com/office/drawing/2014/main" id="{613B578F-0A4F-674E-BCC8-ACABDE068ED7}"/>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3" name="Picture 22" descr="A screenshot of text&#10;&#10;Description automatically generated">
            <a:extLst>
              <a:ext uri="{FF2B5EF4-FFF2-40B4-BE49-F238E27FC236}">
                <a16:creationId xmlns:a16="http://schemas.microsoft.com/office/drawing/2014/main" id="{E1A58210-377C-8640-8E5F-3F6C88FDD933}"/>
              </a:ext>
            </a:extLst>
          </p:cNvPr>
          <p:cNvPicPr/>
          <p:nvPr/>
        </p:nvPicPr>
        <p:blipFill>
          <a:blip r:embed="rId3">
            <a:extLst>
              <a:ext uri="{28A0092B-C50C-407E-A947-70E740481C1C}">
                <a14:useLocalDpi xmlns:a14="http://schemas.microsoft.com/office/drawing/2010/main" val="0"/>
              </a:ext>
            </a:extLst>
          </a:blip>
          <a:stretch>
            <a:fillRect/>
          </a:stretch>
        </p:blipFill>
        <p:spPr>
          <a:xfrm>
            <a:off x="6976208" y="2419351"/>
            <a:ext cx="5014950" cy="3530875"/>
          </a:xfrm>
          <a:prstGeom prst="rect">
            <a:avLst/>
          </a:prstGeom>
        </p:spPr>
      </p:pic>
      <p:pic>
        <p:nvPicPr>
          <p:cNvPr id="24" name="Picture 23" descr="A picture containing bird&#10;&#10;Description automatically generated">
            <a:extLst>
              <a:ext uri="{FF2B5EF4-FFF2-40B4-BE49-F238E27FC236}">
                <a16:creationId xmlns:a16="http://schemas.microsoft.com/office/drawing/2014/main" id="{D93EB28A-8F63-0540-9B53-76A75145EAD4}"/>
              </a:ext>
            </a:extLst>
          </p:cNvPr>
          <p:cNvPicPr/>
          <p:nvPr/>
        </p:nvPicPr>
        <p:blipFill>
          <a:blip r:embed="rId4">
            <a:extLst>
              <a:ext uri="{28A0092B-C50C-407E-A947-70E740481C1C}">
                <a14:useLocalDpi xmlns:a14="http://schemas.microsoft.com/office/drawing/2010/main" val="0"/>
              </a:ext>
            </a:extLst>
          </a:blip>
          <a:stretch>
            <a:fillRect/>
          </a:stretch>
        </p:blipFill>
        <p:spPr>
          <a:xfrm>
            <a:off x="6976208" y="1225118"/>
            <a:ext cx="5002063" cy="934986"/>
          </a:xfrm>
          <a:prstGeom prst="rect">
            <a:avLst/>
          </a:prstGeom>
        </p:spPr>
      </p:pic>
      <p:sp>
        <p:nvSpPr>
          <p:cNvPr id="2" name="TextBox 1">
            <a:extLst>
              <a:ext uri="{FF2B5EF4-FFF2-40B4-BE49-F238E27FC236}">
                <a16:creationId xmlns:a16="http://schemas.microsoft.com/office/drawing/2014/main" id="{C334EC87-99B4-A042-A832-A260D7928891}"/>
              </a:ext>
            </a:extLst>
          </p:cNvPr>
          <p:cNvSpPr txBox="1"/>
          <p:nvPr/>
        </p:nvSpPr>
        <p:spPr>
          <a:xfrm>
            <a:off x="789709" y="610985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7724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Exploration</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PART ONE</a:t>
            </a:r>
            <a:endParaRPr lang="zh-CN" altLang="en-US" sz="2133" dirty="0"/>
          </a:p>
        </p:txBody>
      </p:sp>
      <p:sp>
        <p:nvSpPr>
          <p:cNvPr id="3" name="Rectangle 2">
            <a:extLst>
              <a:ext uri="{FF2B5EF4-FFF2-40B4-BE49-F238E27FC236}">
                <a16:creationId xmlns:a16="http://schemas.microsoft.com/office/drawing/2014/main" id="{334689DE-C9D7-CB46-9A62-2D568A6CCC8D}"/>
              </a:ext>
            </a:extLst>
          </p:cNvPr>
          <p:cNvSpPr/>
          <p:nvPr/>
        </p:nvSpPr>
        <p:spPr>
          <a:xfrm>
            <a:off x="5867090" y="5660785"/>
            <a:ext cx="6186500" cy="338554"/>
          </a:xfrm>
          <a:prstGeom prst="rect">
            <a:avLst/>
          </a:prstGeom>
        </p:spPr>
        <p:txBody>
          <a:bodyPr wrap="square">
            <a:spAutoFit/>
          </a:bodyPr>
          <a:lstStyle/>
          <a:p>
            <a:pPr algn="just"/>
            <a:r>
              <a:rPr lang="en-US" sz="1600" b="1" dirty="0">
                <a:solidFill>
                  <a:schemeClr val="bg1">
                    <a:lumMod val="50000"/>
                  </a:schemeClr>
                </a:solidFill>
                <a:latin typeface="Atlas Grotesk"/>
              </a:rPr>
              <a:t>Checking for any NA values in the dataset</a:t>
            </a:r>
          </a:p>
        </p:txBody>
      </p:sp>
      <p:sp>
        <p:nvSpPr>
          <p:cNvPr id="60" name="Rounded Rectangle 11">
            <a:extLst>
              <a:ext uri="{FF2B5EF4-FFF2-40B4-BE49-F238E27FC236}">
                <a16:creationId xmlns:a16="http://schemas.microsoft.com/office/drawing/2014/main" id="{E67AA222-3F9A-D34D-92DA-6C29F278A8DE}"/>
              </a:ext>
            </a:extLst>
          </p:cNvPr>
          <p:cNvSpPr/>
          <p:nvPr/>
        </p:nvSpPr>
        <p:spPr>
          <a:xfrm>
            <a:off x="5114857" y="5824136"/>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68" name="Group 18">
            <a:extLst>
              <a:ext uri="{FF2B5EF4-FFF2-40B4-BE49-F238E27FC236}">
                <a16:creationId xmlns:a16="http://schemas.microsoft.com/office/drawing/2014/main" id="{508D9A9E-AB0C-B942-ADD9-23A28AC66B30}"/>
              </a:ext>
            </a:extLst>
          </p:cNvPr>
          <p:cNvGrpSpPr/>
          <p:nvPr/>
        </p:nvGrpSpPr>
        <p:grpSpPr>
          <a:xfrm>
            <a:off x="5266552" y="5975831"/>
            <a:ext cx="231708" cy="231708"/>
            <a:chOff x="6350" y="4763"/>
            <a:chExt cx="492125" cy="492125"/>
          </a:xfrm>
          <a:solidFill>
            <a:schemeClr val="bg1"/>
          </a:solidFill>
        </p:grpSpPr>
        <p:sp>
          <p:nvSpPr>
            <p:cNvPr id="69" name="Freeform 156">
              <a:extLst>
                <a:ext uri="{FF2B5EF4-FFF2-40B4-BE49-F238E27FC236}">
                  <a16:creationId xmlns:a16="http://schemas.microsoft.com/office/drawing/2014/main" id="{67DE8CE9-C4F9-E640-914B-EB0AB26C39DA}"/>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0" name="Freeform 157">
              <a:extLst>
                <a:ext uri="{FF2B5EF4-FFF2-40B4-BE49-F238E27FC236}">
                  <a16:creationId xmlns:a16="http://schemas.microsoft.com/office/drawing/2014/main" id="{221984EF-7427-8C43-8BFC-33AF53CD56C8}"/>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2" name="Freeform 158">
              <a:extLst>
                <a:ext uri="{FF2B5EF4-FFF2-40B4-BE49-F238E27FC236}">
                  <a16:creationId xmlns:a16="http://schemas.microsoft.com/office/drawing/2014/main" id="{227078DD-B506-5046-942D-4EDE2E6BA2E9}"/>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 name="TextBox 1">
            <a:extLst>
              <a:ext uri="{FF2B5EF4-FFF2-40B4-BE49-F238E27FC236}">
                <a16:creationId xmlns:a16="http://schemas.microsoft.com/office/drawing/2014/main" id="{C334EC87-99B4-A042-A832-A260D7928891}"/>
              </a:ext>
            </a:extLst>
          </p:cNvPr>
          <p:cNvSpPr txBox="1"/>
          <p:nvPr/>
        </p:nvSpPr>
        <p:spPr>
          <a:xfrm>
            <a:off x="789709" y="6109855"/>
            <a:ext cx="184731" cy="369332"/>
          </a:xfrm>
          <a:prstGeom prst="rect">
            <a:avLst/>
          </a:prstGeom>
          <a:noFill/>
        </p:spPr>
        <p:txBody>
          <a:bodyPr wrap="none" rtlCol="0">
            <a:spAutoFit/>
          </a:bodyPr>
          <a:lstStyle/>
          <a:p>
            <a:endParaRPr lang="en-US" dirty="0"/>
          </a:p>
        </p:txBody>
      </p:sp>
      <p:pic>
        <p:nvPicPr>
          <p:cNvPr id="26" name="Picture 25" descr="A screenshot of a cell phone&#10;&#10;Description automatically generated">
            <a:extLst>
              <a:ext uri="{FF2B5EF4-FFF2-40B4-BE49-F238E27FC236}">
                <a16:creationId xmlns:a16="http://schemas.microsoft.com/office/drawing/2014/main" id="{9A55EFD8-8EBD-5843-BDDD-F35D65F8D4D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86938" y="854315"/>
            <a:ext cx="5201920" cy="2080260"/>
          </a:xfrm>
          <a:prstGeom prst="rect">
            <a:avLst/>
          </a:prstGeom>
        </p:spPr>
      </p:pic>
      <p:pic>
        <p:nvPicPr>
          <p:cNvPr id="27" name="Picture 26" descr="A close up of a receipt&#10;&#10;Description automatically generated">
            <a:extLst>
              <a:ext uri="{FF2B5EF4-FFF2-40B4-BE49-F238E27FC236}">
                <a16:creationId xmlns:a16="http://schemas.microsoft.com/office/drawing/2014/main" id="{309CFD16-EE1D-DC43-A551-1CF255208F5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88858" y="2970940"/>
            <a:ext cx="5942965" cy="2348865"/>
          </a:xfrm>
          <a:prstGeom prst="rect">
            <a:avLst/>
          </a:prstGeom>
        </p:spPr>
      </p:pic>
      <p:pic>
        <p:nvPicPr>
          <p:cNvPr id="28" name="Picture 27" descr="A picture containing knife&#10;&#10;Description automatically generated">
            <a:extLst>
              <a:ext uri="{FF2B5EF4-FFF2-40B4-BE49-F238E27FC236}">
                <a16:creationId xmlns:a16="http://schemas.microsoft.com/office/drawing/2014/main" id="{C9BCD724-908E-9047-A4CA-8FC578FF7711}"/>
              </a:ext>
            </a:extLst>
          </p:cNvPr>
          <p:cNvPicPr/>
          <p:nvPr/>
        </p:nvPicPr>
        <p:blipFill>
          <a:blip r:embed="rId4">
            <a:extLst>
              <a:ext uri="{28A0092B-C50C-407E-A947-70E740481C1C}">
                <a14:useLocalDpi xmlns:a14="http://schemas.microsoft.com/office/drawing/2010/main" val="0"/>
              </a:ext>
            </a:extLst>
          </a:blip>
          <a:stretch>
            <a:fillRect/>
          </a:stretch>
        </p:blipFill>
        <p:spPr>
          <a:xfrm>
            <a:off x="786937" y="5660784"/>
            <a:ext cx="2898371" cy="698451"/>
          </a:xfrm>
          <a:prstGeom prst="rect">
            <a:avLst/>
          </a:prstGeom>
        </p:spPr>
      </p:pic>
      <p:sp>
        <p:nvSpPr>
          <p:cNvPr id="29" name="Rectangle 28">
            <a:extLst>
              <a:ext uri="{FF2B5EF4-FFF2-40B4-BE49-F238E27FC236}">
                <a16:creationId xmlns:a16="http://schemas.microsoft.com/office/drawing/2014/main" id="{2D4E9C50-AD4D-F440-AC7E-DCF57A76238E}"/>
              </a:ext>
            </a:extLst>
          </p:cNvPr>
          <p:cNvSpPr/>
          <p:nvPr/>
        </p:nvSpPr>
        <p:spPr>
          <a:xfrm>
            <a:off x="5867090" y="5940578"/>
            <a:ext cx="6186500" cy="584775"/>
          </a:xfrm>
          <a:prstGeom prst="rect">
            <a:avLst/>
          </a:prstGeom>
        </p:spPr>
        <p:txBody>
          <a:bodyPr wrap="square">
            <a:spAutoFit/>
          </a:bodyPr>
          <a:lstStyle/>
          <a:p>
            <a:pPr algn="just"/>
            <a:r>
              <a:rPr lang="en-US" sz="1600" dirty="0">
                <a:solidFill>
                  <a:schemeClr val="bg1">
                    <a:lumMod val="50000"/>
                  </a:schemeClr>
                </a:solidFill>
                <a:latin typeface="Atlas Grotesk"/>
              </a:rPr>
              <a:t>Using </a:t>
            </a:r>
            <a:r>
              <a:rPr lang="en-US" sz="1600" dirty="0" err="1">
                <a:solidFill>
                  <a:schemeClr val="bg1">
                    <a:lumMod val="50000"/>
                  </a:schemeClr>
                </a:solidFill>
                <a:latin typeface="Atlas Grotesk"/>
              </a:rPr>
              <a:t>anyNA</a:t>
            </a:r>
            <a:r>
              <a:rPr lang="en-US" sz="1600" dirty="0">
                <a:solidFill>
                  <a:schemeClr val="bg1">
                    <a:lumMod val="50000"/>
                  </a:schemeClr>
                </a:solidFill>
                <a:latin typeface="Atlas Grotesk"/>
              </a:rPr>
              <a:t>(bank) function, we can conclude that there are no NA values present in the dataset.</a:t>
            </a:r>
          </a:p>
        </p:txBody>
      </p:sp>
      <p:sp>
        <p:nvSpPr>
          <p:cNvPr id="32" name="Rounded Rectangle 12">
            <a:extLst>
              <a:ext uri="{FF2B5EF4-FFF2-40B4-BE49-F238E27FC236}">
                <a16:creationId xmlns:a16="http://schemas.microsoft.com/office/drawing/2014/main" id="{EA652228-916E-3045-B1FE-3CE61AEC6632}"/>
              </a:ext>
            </a:extLst>
          </p:cNvPr>
          <p:cNvSpPr/>
          <p:nvPr/>
        </p:nvSpPr>
        <p:spPr>
          <a:xfrm>
            <a:off x="6226343" y="110171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3" name="Group 14">
            <a:extLst>
              <a:ext uri="{FF2B5EF4-FFF2-40B4-BE49-F238E27FC236}">
                <a16:creationId xmlns:a16="http://schemas.microsoft.com/office/drawing/2014/main" id="{B2DB2DD3-DB72-B34A-B706-2C9F1B5F5885}"/>
              </a:ext>
            </a:extLst>
          </p:cNvPr>
          <p:cNvGrpSpPr/>
          <p:nvPr/>
        </p:nvGrpSpPr>
        <p:grpSpPr>
          <a:xfrm>
            <a:off x="6348900" y="1292087"/>
            <a:ext cx="289983" cy="157960"/>
            <a:chOff x="6351" y="0"/>
            <a:chExt cx="490538" cy="311150"/>
          </a:xfrm>
          <a:solidFill>
            <a:schemeClr val="bg1"/>
          </a:solidFill>
        </p:grpSpPr>
        <p:sp>
          <p:nvSpPr>
            <p:cNvPr id="34" name="Freeform 144">
              <a:extLst>
                <a:ext uri="{FF2B5EF4-FFF2-40B4-BE49-F238E27FC236}">
                  <a16:creationId xmlns:a16="http://schemas.microsoft.com/office/drawing/2014/main" id="{044B609C-3FC3-E447-9A71-F63DD7821790}"/>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5" name="Freeform 145">
              <a:extLst>
                <a:ext uri="{FF2B5EF4-FFF2-40B4-BE49-F238E27FC236}">
                  <a16:creationId xmlns:a16="http://schemas.microsoft.com/office/drawing/2014/main" id="{94855912-4186-5F4E-943A-AF9C3B89138D}"/>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6" name="Freeform 146">
              <a:extLst>
                <a:ext uri="{FF2B5EF4-FFF2-40B4-BE49-F238E27FC236}">
                  <a16:creationId xmlns:a16="http://schemas.microsoft.com/office/drawing/2014/main" id="{FC72F6A7-C0AA-EF4A-8A43-9E8F87A34B99}"/>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Rectangle 36">
            <a:extLst>
              <a:ext uri="{FF2B5EF4-FFF2-40B4-BE49-F238E27FC236}">
                <a16:creationId xmlns:a16="http://schemas.microsoft.com/office/drawing/2014/main" id="{F950A243-9B1A-FF49-B26F-6236B3C57ED2}"/>
              </a:ext>
            </a:extLst>
          </p:cNvPr>
          <p:cNvSpPr/>
          <p:nvPr/>
        </p:nvSpPr>
        <p:spPr>
          <a:xfrm>
            <a:off x="6843086" y="1076872"/>
            <a:ext cx="5088737" cy="584775"/>
          </a:xfrm>
          <a:prstGeom prst="rect">
            <a:avLst/>
          </a:prstGeom>
        </p:spPr>
        <p:txBody>
          <a:bodyPr wrap="square">
            <a:spAutoFit/>
          </a:bodyPr>
          <a:lstStyle/>
          <a:p>
            <a:pPr algn="just"/>
            <a:r>
              <a:rPr lang="en-US" sz="1600" dirty="0">
                <a:solidFill>
                  <a:schemeClr val="bg1">
                    <a:lumMod val="50000"/>
                  </a:schemeClr>
                </a:solidFill>
                <a:latin typeface="Atlas Grotesk"/>
              </a:rPr>
              <a:t>Exploring the dataset using head function to see the first 6 rows.</a:t>
            </a:r>
          </a:p>
        </p:txBody>
      </p:sp>
      <p:sp>
        <p:nvSpPr>
          <p:cNvPr id="38" name="Rounded Rectangle 13">
            <a:extLst>
              <a:ext uri="{FF2B5EF4-FFF2-40B4-BE49-F238E27FC236}">
                <a16:creationId xmlns:a16="http://schemas.microsoft.com/office/drawing/2014/main" id="{5322C5B7-216C-674D-B14D-3088C2EA4B3C}"/>
              </a:ext>
            </a:extLst>
          </p:cNvPr>
          <p:cNvSpPr/>
          <p:nvPr/>
        </p:nvSpPr>
        <p:spPr>
          <a:xfrm>
            <a:off x="140599" y="3723328"/>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9" name="Group 22">
            <a:extLst>
              <a:ext uri="{FF2B5EF4-FFF2-40B4-BE49-F238E27FC236}">
                <a16:creationId xmlns:a16="http://schemas.microsoft.com/office/drawing/2014/main" id="{30F77AA7-D0A0-744E-B8D4-1E7D0223F5F1}"/>
              </a:ext>
            </a:extLst>
          </p:cNvPr>
          <p:cNvGrpSpPr/>
          <p:nvPr/>
        </p:nvGrpSpPr>
        <p:grpSpPr>
          <a:xfrm>
            <a:off x="293262" y="3877821"/>
            <a:ext cx="229771" cy="226112"/>
            <a:chOff x="6297613" y="1392238"/>
            <a:chExt cx="498475" cy="490537"/>
          </a:xfrm>
          <a:solidFill>
            <a:schemeClr val="bg1"/>
          </a:solidFill>
        </p:grpSpPr>
        <p:sp>
          <p:nvSpPr>
            <p:cNvPr id="40" name="Freeform 23">
              <a:extLst>
                <a:ext uri="{FF2B5EF4-FFF2-40B4-BE49-F238E27FC236}">
                  <a16:creationId xmlns:a16="http://schemas.microsoft.com/office/drawing/2014/main" id="{AE9EDC25-3F75-E746-99C5-FA3ECA205F6E}"/>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1" name="Freeform 24">
              <a:extLst>
                <a:ext uri="{FF2B5EF4-FFF2-40B4-BE49-F238E27FC236}">
                  <a16:creationId xmlns:a16="http://schemas.microsoft.com/office/drawing/2014/main" id="{2246884F-24ED-504C-AB3B-C9DAD15CC8F9}"/>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2" name="Freeform 25">
              <a:extLst>
                <a:ext uri="{FF2B5EF4-FFF2-40B4-BE49-F238E27FC236}">
                  <a16:creationId xmlns:a16="http://schemas.microsoft.com/office/drawing/2014/main" id="{87C7FE2C-B40F-2C42-A664-47B60870E693}"/>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4" name="Rectangle 43">
            <a:extLst>
              <a:ext uri="{FF2B5EF4-FFF2-40B4-BE49-F238E27FC236}">
                <a16:creationId xmlns:a16="http://schemas.microsoft.com/office/drawing/2014/main" id="{873D6455-7642-9841-9AFF-BD7EAADFEE9C}"/>
              </a:ext>
            </a:extLst>
          </p:cNvPr>
          <p:cNvSpPr/>
          <p:nvPr/>
        </p:nvSpPr>
        <p:spPr>
          <a:xfrm>
            <a:off x="752761" y="3441404"/>
            <a:ext cx="5088737" cy="1569660"/>
          </a:xfrm>
          <a:prstGeom prst="rect">
            <a:avLst/>
          </a:prstGeom>
        </p:spPr>
        <p:txBody>
          <a:bodyPr wrap="square">
            <a:spAutoFit/>
          </a:bodyPr>
          <a:lstStyle/>
          <a:p>
            <a:pPr algn="just"/>
            <a:r>
              <a:rPr lang="en-US" sz="1600" dirty="0">
                <a:solidFill>
                  <a:schemeClr val="bg1">
                    <a:lumMod val="50000"/>
                  </a:schemeClr>
                </a:solidFill>
                <a:latin typeface="Atlas Grotesk"/>
              </a:rPr>
              <a:t>The summary(bank) function is used for more detailed insights. For instance, for all the integer variables summary function can give us the descriptive statistics like min., max., mean, median and quantiles.  Similarly, for factor variables it shows us the number of counts for each attribute inside a variable. </a:t>
            </a:r>
          </a:p>
        </p:txBody>
      </p:sp>
    </p:spTree>
    <p:extLst>
      <p:ext uri="{BB962C8B-B14F-4D97-AF65-F5344CB8AC3E}">
        <p14:creationId xmlns:p14="http://schemas.microsoft.com/office/powerpoint/2010/main" val="135128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5" y="190460"/>
            <a:ext cx="9217119"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 – Correlation Matrix</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13" name="Rounded Rectangle 12"/>
          <p:cNvSpPr/>
          <p:nvPr/>
        </p:nvSpPr>
        <p:spPr>
          <a:xfrm>
            <a:off x="7087761" y="1835950"/>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4" name="Group 14"/>
          <p:cNvGrpSpPr/>
          <p:nvPr/>
        </p:nvGrpSpPr>
        <p:grpSpPr>
          <a:xfrm>
            <a:off x="7230795" y="2014658"/>
            <a:ext cx="249029" cy="157960"/>
            <a:chOff x="6351" y="0"/>
            <a:chExt cx="490538" cy="311150"/>
          </a:xfrm>
          <a:solidFill>
            <a:schemeClr val="bg1"/>
          </a:solidFill>
        </p:grpSpPr>
        <p:sp>
          <p:nvSpPr>
            <p:cNvPr id="15"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6"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7"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3" name="Rounded Rectangle 11"/>
          <p:cNvSpPr/>
          <p:nvPr/>
        </p:nvSpPr>
        <p:spPr>
          <a:xfrm>
            <a:off x="7093896" y="2876662"/>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24" name="Group 18"/>
          <p:cNvGrpSpPr/>
          <p:nvPr/>
        </p:nvGrpSpPr>
        <p:grpSpPr>
          <a:xfrm>
            <a:off x="7243083" y="3022633"/>
            <a:ext cx="231708" cy="231708"/>
            <a:chOff x="6350" y="4763"/>
            <a:chExt cx="492125" cy="492125"/>
          </a:xfrm>
          <a:solidFill>
            <a:schemeClr val="bg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2" name="텍스트 개체 틀 2"/>
          <p:cNvSpPr txBox="1">
            <a:spLocks/>
          </p:cNvSpPr>
          <p:nvPr/>
        </p:nvSpPr>
        <p:spPr>
          <a:xfrm>
            <a:off x="7642112" y="2840215"/>
            <a:ext cx="4073425" cy="41928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200" dirty="0">
                <a:solidFill>
                  <a:schemeClr val="tx1">
                    <a:lumMod val="65000"/>
                    <a:lumOff val="35000"/>
                  </a:schemeClr>
                </a:solidFill>
                <a:latin typeface="Roboto condensed"/>
                <a:cs typeface="Roboto condensed"/>
              </a:rPr>
              <a:t>In our case numerical variables are age, balance, day, duration, campaign, pdays and previous. </a:t>
            </a:r>
          </a:p>
        </p:txBody>
      </p:sp>
      <p:sp>
        <p:nvSpPr>
          <p:cNvPr id="33" name="Rounded Rectangle 10"/>
          <p:cNvSpPr/>
          <p:nvPr/>
        </p:nvSpPr>
        <p:spPr>
          <a:xfrm>
            <a:off x="7087761" y="4011787"/>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34" name="Freeform 53"/>
          <p:cNvSpPr>
            <a:spLocks noEditPoints="1"/>
          </p:cNvSpPr>
          <p:nvPr/>
        </p:nvSpPr>
        <p:spPr bwMode="auto">
          <a:xfrm>
            <a:off x="7258004" y="4161234"/>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pic>
        <p:nvPicPr>
          <p:cNvPr id="28" name="Picture 27" descr="A screenshot of a cell phone&#10;&#10;Description automatically generated">
            <a:extLst>
              <a:ext uri="{FF2B5EF4-FFF2-40B4-BE49-F238E27FC236}">
                <a16:creationId xmlns:a16="http://schemas.microsoft.com/office/drawing/2014/main" id="{80527B46-D81C-3241-A189-695374C98CD7}"/>
              </a:ext>
            </a:extLst>
          </p:cNvPr>
          <p:cNvPicPr/>
          <p:nvPr/>
        </p:nvPicPr>
        <p:blipFill>
          <a:blip r:embed="rId2">
            <a:extLst>
              <a:ext uri="{28A0092B-C50C-407E-A947-70E740481C1C}">
                <a14:useLocalDpi xmlns:a14="http://schemas.microsoft.com/office/drawing/2010/main" val="0"/>
              </a:ext>
            </a:extLst>
          </a:blip>
          <a:stretch>
            <a:fillRect/>
          </a:stretch>
        </p:blipFill>
        <p:spPr>
          <a:xfrm>
            <a:off x="523248" y="1378643"/>
            <a:ext cx="5295661" cy="1239865"/>
          </a:xfrm>
          <a:prstGeom prst="rect">
            <a:avLst/>
          </a:prstGeom>
        </p:spPr>
      </p:pic>
      <p:pic>
        <p:nvPicPr>
          <p:cNvPr id="29" name="Picture 28" descr="A close up of a logo&#10;&#10;Description automatically generated">
            <a:extLst>
              <a:ext uri="{FF2B5EF4-FFF2-40B4-BE49-F238E27FC236}">
                <a16:creationId xmlns:a16="http://schemas.microsoft.com/office/drawing/2014/main" id="{ADCF51FE-A30A-3A4E-B77D-B8F0F6AE43D7}"/>
              </a:ext>
            </a:extLst>
          </p:cNvPr>
          <p:cNvPicPr/>
          <p:nvPr/>
        </p:nvPicPr>
        <p:blipFill>
          <a:blip r:embed="rId3">
            <a:extLst>
              <a:ext uri="{28A0092B-C50C-407E-A947-70E740481C1C}">
                <a14:useLocalDpi xmlns:a14="http://schemas.microsoft.com/office/drawing/2010/main" val="0"/>
              </a:ext>
            </a:extLst>
          </a:blip>
          <a:stretch>
            <a:fillRect/>
          </a:stretch>
        </p:blipFill>
        <p:spPr>
          <a:xfrm>
            <a:off x="476462" y="2907380"/>
            <a:ext cx="5619537" cy="3009586"/>
          </a:xfrm>
          <a:prstGeom prst="rect">
            <a:avLst/>
          </a:prstGeom>
        </p:spPr>
      </p:pic>
      <p:sp>
        <p:nvSpPr>
          <p:cNvPr id="35" name="Rounded Rectangle 13">
            <a:extLst>
              <a:ext uri="{FF2B5EF4-FFF2-40B4-BE49-F238E27FC236}">
                <a16:creationId xmlns:a16="http://schemas.microsoft.com/office/drawing/2014/main" id="{B1B048DD-C271-F64F-822D-10C825C63C4D}"/>
              </a:ext>
            </a:extLst>
          </p:cNvPr>
          <p:cNvSpPr/>
          <p:nvPr/>
        </p:nvSpPr>
        <p:spPr>
          <a:xfrm>
            <a:off x="7083592" y="5483018"/>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6" name="Group 22">
            <a:extLst>
              <a:ext uri="{FF2B5EF4-FFF2-40B4-BE49-F238E27FC236}">
                <a16:creationId xmlns:a16="http://schemas.microsoft.com/office/drawing/2014/main" id="{D4F2AFAA-6366-C144-B309-3BAD2B9EF6C9}"/>
              </a:ext>
            </a:extLst>
          </p:cNvPr>
          <p:cNvGrpSpPr/>
          <p:nvPr/>
        </p:nvGrpSpPr>
        <p:grpSpPr>
          <a:xfrm>
            <a:off x="7245020" y="5637511"/>
            <a:ext cx="229771" cy="226112"/>
            <a:chOff x="6297613" y="1392238"/>
            <a:chExt cx="498475" cy="490537"/>
          </a:xfrm>
          <a:solidFill>
            <a:schemeClr val="bg1"/>
          </a:solidFill>
        </p:grpSpPr>
        <p:sp>
          <p:nvSpPr>
            <p:cNvPr id="37" name="Freeform 23">
              <a:extLst>
                <a:ext uri="{FF2B5EF4-FFF2-40B4-BE49-F238E27FC236}">
                  <a16:creationId xmlns:a16="http://schemas.microsoft.com/office/drawing/2014/main" id="{19A3B7A8-66A0-8C49-B612-C29947F5BE82}"/>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8" name="Freeform 24">
              <a:extLst>
                <a:ext uri="{FF2B5EF4-FFF2-40B4-BE49-F238E27FC236}">
                  <a16:creationId xmlns:a16="http://schemas.microsoft.com/office/drawing/2014/main" id="{4F6D2E35-6758-5944-B6B5-0A40D33A6B51}"/>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9" name="Freeform 25">
              <a:extLst>
                <a:ext uri="{FF2B5EF4-FFF2-40B4-BE49-F238E27FC236}">
                  <a16:creationId xmlns:a16="http://schemas.microsoft.com/office/drawing/2014/main" id="{29BDDF23-8CB8-924C-BE2D-5E9A43D8BBC6}"/>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42" name="텍스트 개체 틀 2">
            <a:extLst>
              <a:ext uri="{FF2B5EF4-FFF2-40B4-BE49-F238E27FC236}">
                <a16:creationId xmlns:a16="http://schemas.microsoft.com/office/drawing/2014/main" id="{90885A73-5C64-634A-A044-2C1A4D64BC48}"/>
              </a:ext>
            </a:extLst>
          </p:cNvPr>
          <p:cNvSpPr txBox="1">
            <a:spLocks/>
          </p:cNvSpPr>
          <p:nvPr/>
        </p:nvSpPr>
        <p:spPr>
          <a:xfrm>
            <a:off x="7642112" y="3774510"/>
            <a:ext cx="4073426" cy="41928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200" dirty="0">
                <a:solidFill>
                  <a:schemeClr val="tx1">
                    <a:lumMod val="65000"/>
                    <a:lumOff val="35000"/>
                  </a:schemeClr>
                </a:solidFill>
                <a:latin typeface="Roboto condensed"/>
                <a:cs typeface="Roboto condensed"/>
              </a:rPr>
              <a:t>We have first extracted the numerical variables by using slicing and stored it in variable bank1 and then implemented “</a:t>
            </a:r>
            <a:r>
              <a:rPr lang="en-US" altLang="zh-CN" sz="1200" dirty="0" err="1">
                <a:solidFill>
                  <a:schemeClr val="tx1">
                    <a:lumMod val="65000"/>
                    <a:lumOff val="35000"/>
                  </a:schemeClr>
                </a:solidFill>
                <a:latin typeface="Roboto condensed"/>
                <a:cs typeface="Roboto condensed"/>
              </a:rPr>
              <a:t>cor</a:t>
            </a:r>
            <a:r>
              <a:rPr lang="en-US" altLang="zh-CN" sz="1200" dirty="0">
                <a:solidFill>
                  <a:schemeClr val="tx1">
                    <a:lumMod val="65000"/>
                    <a:lumOff val="35000"/>
                  </a:schemeClr>
                </a:solidFill>
                <a:latin typeface="Roboto condensed"/>
                <a:cs typeface="Roboto condensed"/>
              </a:rPr>
              <a:t>()” function to generate correlation matrix called bank2. We have then used </a:t>
            </a:r>
            <a:r>
              <a:rPr lang="en-US" altLang="zh-CN" sz="1200" dirty="0" err="1">
                <a:solidFill>
                  <a:schemeClr val="tx1">
                    <a:lumMod val="65000"/>
                    <a:lumOff val="35000"/>
                  </a:schemeClr>
                </a:solidFill>
                <a:latin typeface="Roboto condensed"/>
                <a:cs typeface="Roboto condensed"/>
              </a:rPr>
              <a:t>corrplot</a:t>
            </a:r>
            <a:r>
              <a:rPr lang="en-US" altLang="zh-CN" sz="1200" dirty="0">
                <a:solidFill>
                  <a:schemeClr val="tx1">
                    <a:lumMod val="65000"/>
                    <a:lumOff val="35000"/>
                  </a:schemeClr>
                </a:solidFill>
                <a:latin typeface="Roboto condensed"/>
                <a:cs typeface="Roboto condensed"/>
              </a:rPr>
              <a:t>() function to visualize the correlation matrix.</a:t>
            </a:r>
          </a:p>
        </p:txBody>
      </p:sp>
      <p:sp>
        <p:nvSpPr>
          <p:cNvPr id="43" name="텍스트 개체 틀 2">
            <a:extLst>
              <a:ext uri="{FF2B5EF4-FFF2-40B4-BE49-F238E27FC236}">
                <a16:creationId xmlns:a16="http://schemas.microsoft.com/office/drawing/2014/main" id="{AAD87234-9197-C64E-9BC1-B6CD9EB17ACF}"/>
              </a:ext>
            </a:extLst>
          </p:cNvPr>
          <p:cNvSpPr txBox="1">
            <a:spLocks/>
          </p:cNvSpPr>
          <p:nvPr/>
        </p:nvSpPr>
        <p:spPr>
          <a:xfrm>
            <a:off x="7581884" y="5320669"/>
            <a:ext cx="4073426" cy="41928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200" dirty="0">
                <a:solidFill>
                  <a:schemeClr val="accent2"/>
                </a:solidFill>
                <a:latin typeface="Roboto condensed"/>
                <a:cs typeface="Roboto condensed"/>
              </a:rPr>
              <a:t>From the correlation matrix, we infer that the variables are very weakly correlated with each other indicating that there is no approximately correlation between them which means there is very less multicollinearity, which is a good sign.</a:t>
            </a:r>
          </a:p>
        </p:txBody>
      </p:sp>
      <p:sp>
        <p:nvSpPr>
          <p:cNvPr id="44" name="텍스트 개체 틀 2">
            <a:extLst>
              <a:ext uri="{FF2B5EF4-FFF2-40B4-BE49-F238E27FC236}">
                <a16:creationId xmlns:a16="http://schemas.microsoft.com/office/drawing/2014/main" id="{BCEB481E-DEED-8B4A-A036-514893EF657A}"/>
              </a:ext>
            </a:extLst>
          </p:cNvPr>
          <p:cNvSpPr txBox="1">
            <a:spLocks/>
          </p:cNvSpPr>
          <p:nvPr/>
        </p:nvSpPr>
        <p:spPr>
          <a:xfrm>
            <a:off x="7642112" y="1817581"/>
            <a:ext cx="4073425" cy="41928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200" dirty="0">
                <a:solidFill>
                  <a:schemeClr val="tx1">
                    <a:lumMod val="65000"/>
                    <a:lumOff val="35000"/>
                  </a:schemeClr>
                </a:solidFill>
                <a:latin typeface="Roboto condensed"/>
                <a:cs typeface="Roboto condensed"/>
              </a:rPr>
              <a:t>Correlation matrix determines the degree of association between the numerical variables present in the data. </a:t>
            </a:r>
          </a:p>
        </p:txBody>
      </p:sp>
    </p:spTree>
    <p:extLst>
      <p:ext uri="{BB962C8B-B14F-4D97-AF65-F5344CB8AC3E}">
        <p14:creationId xmlns:p14="http://schemas.microsoft.com/office/powerpoint/2010/main" val="343246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grpSp>
        <p:nvGrpSpPr>
          <p:cNvPr id="10" name="Group 31"/>
          <p:cNvGrpSpPr/>
          <p:nvPr/>
        </p:nvGrpSpPr>
        <p:grpSpPr>
          <a:xfrm>
            <a:off x="5770616" y="824478"/>
            <a:ext cx="6023281" cy="1210130"/>
            <a:chOff x="4826000" y="920370"/>
            <a:chExt cx="3055069" cy="804583"/>
          </a:xfrm>
        </p:grpSpPr>
        <p:sp>
          <p:nvSpPr>
            <p:cNvPr id="11" name="텍스트 개체 틀 2"/>
            <p:cNvSpPr txBox="1">
              <a:spLocks/>
            </p:cNvSpPr>
            <p:nvPr/>
          </p:nvSpPr>
          <p:spPr>
            <a:xfrm>
              <a:off x="4826000" y="1109397"/>
              <a:ext cx="3055069" cy="61555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Histogram determines the distribution of a continuous variable; we can determine whether our variable follows a normal distribution or is the distribution positively or negatively skewed. In our dataset we will be analyzing the distribution of the continuous variable duration using </a:t>
              </a:r>
              <a:r>
                <a:rPr lang="en-US" sz="1200" dirty="0" err="1">
                  <a:solidFill>
                    <a:schemeClr val="bg1">
                      <a:lumMod val="50000"/>
                    </a:schemeClr>
                  </a:solidFill>
                </a:rPr>
                <a:t>ggplot</a:t>
              </a:r>
              <a:r>
                <a:rPr lang="en-US" sz="1200" dirty="0">
                  <a:solidFill>
                    <a:schemeClr val="bg1">
                      <a:lumMod val="50000"/>
                    </a:schemeClr>
                  </a:solidFill>
                </a:rPr>
                <a:t>() function.</a:t>
              </a:r>
            </a:p>
          </p:txBody>
        </p:sp>
        <p:sp>
          <p:nvSpPr>
            <p:cNvPr id="12"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Distribution of duration of loan </a:t>
              </a:r>
              <a:endParaRPr lang="en-US" altLang="ko-KR" sz="1600" dirty="0">
                <a:solidFill>
                  <a:schemeClr val="tx1">
                    <a:lumMod val="65000"/>
                    <a:lumOff val="35000"/>
                  </a:schemeClr>
                </a:solidFill>
                <a:latin typeface="Roboto condensed"/>
                <a:cs typeface="Roboto condensed"/>
              </a:endParaRPr>
            </a:p>
          </p:txBody>
        </p:sp>
      </p:grpSp>
      <p:sp>
        <p:nvSpPr>
          <p:cNvPr id="39" name="텍스트 개체 틀 2"/>
          <p:cNvSpPr txBox="1">
            <a:spLocks/>
          </p:cNvSpPr>
          <p:nvPr/>
        </p:nvSpPr>
        <p:spPr>
          <a:xfrm>
            <a:off x="5930128" y="3807354"/>
            <a:ext cx="5714802"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Observing if the client subscribed a term deposit based on duration variable? </a:t>
            </a:r>
            <a:endParaRPr lang="en-US" altLang="ko-KR" sz="1600" dirty="0">
              <a:solidFill>
                <a:schemeClr val="tx1">
                  <a:lumMod val="65000"/>
                  <a:lumOff val="35000"/>
                </a:schemeClr>
              </a:solidFill>
              <a:latin typeface="Roboto condensed"/>
              <a:cs typeface="Roboto condensed"/>
            </a:endParaRPr>
          </a:p>
        </p:txBody>
      </p:sp>
      <p:pic>
        <p:nvPicPr>
          <p:cNvPr id="29" name="Picture 28" descr="A close up of a device&#10;&#10;Description automatically generated">
            <a:extLst>
              <a:ext uri="{FF2B5EF4-FFF2-40B4-BE49-F238E27FC236}">
                <a16:creationId xmlns:a16="http://schemas.microsoft.com/office/drawing/2014/main" id="{D431347F-1593-0241-8BC4-BC39DEB64230}"/>
              </a:ext>
            </a:extLst>
          </p:cNvPr>
          <p:cNvPicPr/>
          <p:nvPr/>
        </p:nvPicPr>
        <p:blipFill>
          <a:blip r:embed="rId2">
            <a:extLst>
              <a:ext uri="{28A0092B-C50C-407E-A947-70E740481C1C}">
                <a14:useLocalDpi xmlns:a14="http://schemas.microsoft.com/office/drawing/2010/main" val="0"/>
              </a:ext>
            </a:extLst>
          </a:blip>
          <a:stretch>
            <a:fillRect/>
          </a:stretch>
        </p:blipFill>
        <p:spPr>
          <a:xfrm>
            <a:off x="36255" y="1004902"/>
            <a:ext cx="4979090" cy="2854662"/>
          </a:xfrm>
          <a:prstGeom prst="rect">
            <a:avLst/>
          </a:prstGeom>
        </p:spPr>
      </p:pic>
      <p:pic>
        <p:nvPicPr>
          <p:cNvPr id="30" name="Picture 29" descr="A close up of a logo&#10;&#10;Description automatically generated">
            <a:extLst>
              <a:ext uri="{FF2B5EF4-FFF2-40B4-BE49-F238E27FC236}">
                <a16:creationId xmlns:a16="http://schemas.microsoft.com/office/drawing/2014/main" id="{238F7ABA-6E1F-9D4C-8D1D-F35EC0B6C729}"/>
              </a:ext>
            </a:extLst>
          </p:cNvPr>
          <p:cNvPicPr/>
          <p:nvPr/>
        </p:nvPicPr>
        <p:blipFill>
          <a:blip r:embed="rId3">
            <a:extLst>
              <a:ext uri="{28A0092B-C50C-407E-A947-70E740481C1C}">
                <a14:useLocalDpi xmlns:a14="http://schemas.microsoft.com/office/drawing/2010/main" val="0"/>
              </a:ext>
            </a:extLst>
          </a:blip>
          <a:stretch>
            <a:fillRect/>
          </a:stretch>
        </p:blipFill>
        <p:spPr>
          <a:xfrm>
            <a:off x="36256" y="4171240"/>
            <a:ext cx="5588690" cy="2432760"/>
          </a:xfrm>
          <a:prstGeom prst="rect">
            <a:avLst/>
          </a:prstGeom>
        </p:spPr>
      </p:pic>
      <p:pic>
        <p:nvPicPr>
          <p:cNvPr id="31" name="Picture 30" descr="A picture containing knife&#10;&#10;Description automatically generated">
            <a:extLst>
              <a:ext uri="{FF2B5EF4-FFF2-40B4-BE49-F238E27FC236}">
                <a16:creationId xmlns:a16="http://schemas.microsoft.com/office/drawing/2014/main" id="{9A4B1678-3568-C747-B6ED-D206C8535188}"/>
              </a:ext>
            </a:extLst>
          </p:cNvPr>
          <p:cNvPicPr/>
          <p:nvPr/>
        </p:nvPicPr>
        <p:blipFill>
          <a:blip r:embed="rId4">
            <a:extLst>
              <a:ext uri="{28A0092B-C50C-407E-A947-70E740481C1C}">
                <a14:useLocalDpi xmlns:a14="http://schemas.microsoft.com/office/drawing/2010/main" val="0"/>
              </a:ext>
            </a:extLst>
          </a:blip>
          <a:stretch>
            <a:fillRect/>
          </a:stretch>
        </p:blipFill>
        <p:spPr>
          <a:xfrm>
            <a:off x="5930128" y="2160549"/>
            <a:ext cx="4700544" cy="728072"/>
          </a:xfrm>
          <a:prstGeom prst="rect">
            <a:avLst/>
          </a:prstGeom>
        </p:spPr>
      </p:pic>
      <p:sp>
        <p:nvSpPr>
          <p:cNvPr id="32" name="텍스트 개체 틀 2">
            <a:extLst>
              <a:ext uri="{FF2B5EF4-FFF2-40B4-BE49-F238E27FC236}">
                <a16:creationId xmlns:a16="http://schemas.microsoft.com/office/drawing/2014/main" id="{E6A53B98-9C25-3D4A-8EC8-C8BAFC80DC4E}"/>
              </a:ext>
            </a:extLst>
          </p:cNvPr>
          <p:cNvSpPr txBox="1">
            <a:spLocks/>
          </p:cNvSpPr>
          <p:nvPr/>
        </p:nvSpPr>
        <p:spPr>
          <a:xfrm>
            <a:off x="5770616" y="2953341"/>
            <a:ext cx="6023281"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From the plot, we determine that most of the duration values are concentrated in the 0-500 seconds while there are very less values for more than 1000 seconds duration.</a:t>
            </a:r>
          </a:p>
        </p:txBody>
      </p:sp>
      <p:sp>
        <p:nvSpPr>
          <p:cNvPr id="35" name="텍스트 개체 틀 2">
            <a:extLst>
              <a:ext uri="{FF2B5EF4-FFF2-40B4-BE49-F238E27FC236}">
                <a16:creationId xmlns:a16="http://schemas.microsoft.com/office/drawing/2014/main" id="{07B38D96-728A-074E-BD4A-46F723B6FB28}"/>
              </a:ext>
            </a:extLst>
          </p:cNvPr>
          <p:cNvSpPr txBox="1">
            <a:spLocks/>
          </p:cNvSpPr>
          <p:nvPr/>
        </p:nvSpPr>
        <p:spPr>
          <a:xfrm>
            <a:off x="5770617" y="5178318"/>
            <a:ext cx="6023280" cy="1062568"/>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Variable duration is a leakage and cannot be sensibly used in a predictive model as it is not known before a call is made. </a:t>
            </a:r>
            <a:r>
              <a:rPr lang="en-US" sz="1200" dirty="0">
                <a:solidFill>
                  <a:schemeClr val="bg1">
                    <a:lumMod val="50000"/>
                  </a:schemeClr>
                </a:solidFill>
              </a:rPr>
              <a:t>It is highly predictive of subscription, i.e. people who spent more time on the call were more likely to subscribe. Initial models which included this variable show that it had the highest importance.</a:t>
            </a:r>
          </a:p>
        </p:txBody>
      </p:sp>
      <p:pic>
        <p:nvPicPr>
          <p:cNvPr id="36" name="Picture 35">
            <a:extLst>
              <a:ext uri="{FF2B5EF4-FFF2-40B4-BE49-F238E27FC236}">
                <a16:creationId xmlns:a16="http://schemas.microsoft.com/office/drawing/2014/main" id="{E74FCA34-33E7-1240-8F7F-51F8D5A878FA}"/>
              </a:ext>
            </a:extLst>
          </p:cNvPr>
          <p:cNvPicPr/>
          <p:nvPr/>
        </p:nvPicPr>
        <p:blipFill>
          <a:blip r:embed="rId5">
            <a:extLst>
              <a:ext uri="{28A0092B-C50C-407E-A947-70E740481C1C}">
                <a14:useLocalDpi xmlns:a14="http://schemas.microsoft.com/office/drawing/2010/main" val="0"/>
              </a:ext>
            </a:extLst>
          </a:blip>
          <a:stretch>
            <a:fillRect/>
          </a:stretch>
        </p:blipFill>
        <p:spPr>
          <a:xfrm>
            <a:off x="5930128" y="4521316"/>
            <a:ext cx="5714802" cy="617742"/>
          </a:xfrm>
          <a:prstGeom prst="rect">
            <a:avLst/>
          </a:prstGeom>
        </p:spPr>
      </p:pic>
      <p:sp>
        <p:nvSpPr>
          <p:cNvPr id="45" name="Rounded Rectangle 44">
            <a:extLst>
              <a:ext uri="{FF2B5EF4-FFF2-40B4-BE49-F238E27FC236}">
                <a16:creationId xmlns:a16="http://schemas.microsoft.com/office/drawing/2014/main" id="{549C03DA-0252-EE4F-9EE9-26A77BB0EE13}"/>
              </a:ext>
            </a:extLst>
          </p:cNvPr>
          <p:cNvSpPr/>
          <p:nvPr/>
        </p:nvSpPr>
        <p:spPr>
          <a:xfrm>
            <a:off x="5201675" y="921327"/>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6" name="Group 14">
            <a:extLst>
              <a:ext uri="{FF2B5EF4-FFF2-40B4-BE49-F238E27FC236}">
                <a16:creationId xmlns:a16="http://schemas.microsoft.com/office/drawing/2014/main" id="{5CAABD38-0735-5E49-AE7B-4BECBB826D92}"/>
              </a:ext>
            </a:extLst>
          </p:cNvPr>
          <p:cNvGrpSpPr/>
          <p:nvPr/>
        </p:nvGrpSpPr>
        <p:grpSpPr>
          <a:xfrm>
            <a:off x="5344709" y="1100035"/>
            <a:ext cx="249029" cy="157960"/>
            <a:chOff x="6351" y="0"/>
            <a:chExt cx="490538" cy="311150"/>
          </a:xfrm>
          <a:solidFill>
            <a:schemeClr val="bg1"/>
          </a:solidFill>
        </p:grpSpPr>
        <p:sp>
          <p:nvSpPr>
            <p:cNvPr id="47" name="Freeform 144">
              <a:extLst>
                <a:ext uri="{FF2B5EF4-FFF2-40B4-BE49-F238E27FC236}">
                  <a16:creationId xmlns:a16="http://schemas.microsoft.com/office/drawing/2014/main" id="{2C45F505-02FC-2948-B35A-374B72D399C6}"/>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8" name="Freeform 145">
              <a:extLst>
                <a:ext uri="{FF2B5EF4-FFF2-40B4-BE49-F238E27FC236}">
                  <a16:creationId xmlns:a16="http://schemas.microsoft.com/office/drawing/2014/main" id="{747F1B21-6815-6348-BDC9-B57D96A03703}"/>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9" name="Freeform 146">
              <a:extLst>
                <a:ext uri="{FF2B5EF4-FFF2-40B4-BE49-F238E27FC236}">
                  <a16:creationId xmlns:a16="http://schemas.microsoft.com/office/drawing/2014/main" id="{48177BC9-B6C8-CA4F-8C60-00EDBAECAB45}"/>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50" name="Rounded Rectangle 11">
            <a:extLst>
              <a:ext uri="{FF2B5EF4-FFF2-40B4-BE49-F238E27FC236}">
                <a16:creationId xmlns:a16="http://schemas.microsoft.com/office/drawing/2014/main" id="{416871A3-8C94-5649-B017-3252D4346BE7}"/>
              </a:ext>
            </a:extLst>
          </p:cNvPr>
          <p:cNvSpPr/>
          <p:nvPr/>
        </p:nvSpPr>
        <p:spPr>
          <a:xfrm>
            <a:off x="5207810" y="3909415"/>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51" name="Group 18">
            <a:extLst>
              <a:ext uri="{FF2B5EF4-FFF2-40B4-BE49-F238E27FC236}">
                <a16:creationId xmlns:a16="http://schemas.microsoft.com/office/drawing/2014/main" id="{DCB8CCE7-CDF0-C741-9E7D-52107447C8D2}"/>
              </a:ext>
            </a:extLst>
          </p:cNvPr>
          <p:cNvGrpSpPr/>
          <p:nvPr/>
        </p:nvGrpSpPr>
        <p:grpSpPr>
          <a:xfrm>
            <a:off x="5356997" y="4055386"/>
            <a:ext cx="231708" cy="231708"/>
            <a:chOff x="6350" y="4763"/>
            <a:chExt cx="492125" cy="492125"/>
          </a:xfrm>
          <a:solidFill>
            <a:schemeClr val="bg1"/>
          </a:solidFill>
        </p:grpSpPr>
        <p:sp>
          <p:nvSpPr>
            <p:cNvPr id="52" name="Freeform 156">
              <a:extLst>
                <a:ext uri="{FF2B5EF4-FFF2-40B4-BE49-F238E27FC236}">
                  <a16:creationId xmlns:a16="http://schemas.microsoft.com/office/drawing/2014/main" id="{CBE43739-80A5-854C-9CFC-8A338B63BFA7}"/>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3" name="Freeform 157">
              <a:extLst>
                <a:ext uri="{FF2B5EF4-FFF2-40B4-BE49-F238E27FC236}">
                  <a16:creationId xmlns:a16="http://schemas.microsoft.com/office/drawing/2014/main" id="{0AC245C9-81E1-FF4A-A88C-EB05BFFA9529}"/>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54" name="Freeform 158">
              <a:extLst>
                <a:ext uri="{FF2B5EF4-FFF2-40B4-BE49-F238E27FC236}">
                  <a16:creationId xmlns:a16="http://schemas.microsoft.com/office/drawing/2014/main" id="{ED3CACD8-D8AD-C54A-A909-74D4E1E10722}"/>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229146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pPr algn="just"/>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pic>
        <p:nvPicPr>
          <p:cNvPr id="35" name="Picture 34">
            <a:extLst>
              <a:ext uri="{FF2B5EF4-FFF2-40B4-BE49-F238E27FC236}">
                <a16:creationId xmlns:a16="http://schemas.microsoft.com/office/drawing/2014/main" id="{D19DDE61-9AFE-3745-B525-B14F142D3E99}"/>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785991"/>
            <a:ext cx="5569526" cy="641118"/>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9F0429C4-0AAA-9949-AAA5-8006EE36D9C4}"/>
              </a:ext>
            </a:extLst>
          </p:cNvPr>
          <p:cNvPicPr/>
          <p:nvPr/>
        </p:nvPicPr>
        <p:blipFill>
          <a:blip r:embed="rId3">
            <a:extLst>
              <a:ext uri="{28A0092B-C50C-407E-A947-70E740481C1C}">
                <a14:useLocalDpi xmlns:a14="http://schemas.microsoft.com/office/drawing/2010/main" val="0"/>
              </a:ext>
            </a:extLst>
          </a:blip>
          <a:stretch>
            <a:fillRect/>
          </a:stretch>
        </p:blipFill>
        <p:spPr>
          <a:xfrm>
            <a:off x="309475" y="900475"/>
            <a:ext cx="5304475" cy="2396908"/>
          </a:xfrm>
          <a:prstGeom prst="rect">
            <a:avLst/>
          </a:prstGeom>
        </p:spPr>
      </p:pic>
      <p:pic>
        <p:nvPicPr>
          <p:cNvPr id="37" name="Picture 36" descr="A picture containing bird&#10;&#10;Description automatically generated">
            <a:extLst>
              <a:ext uri="{FF2B5EF4-FFF2-40B4-BE49-F238E27FC236}">
                <a16:creationId xmlns:a16="http://schemas.microsoft.com/office/drawing/2014/main" id="{A708161B-4CB9-124B-9967-5D18CC277B2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07896" y="4540813"/>
            <a:ext cx="5623756" cy="925825"/>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FD6F1547-B970-F044-B6FD-090A8D2EAA33}"/>
              </a:ext>
            </a:extLst>
          </p:cNvPr>
          <p:cNvPicPr/>
          <p:nvPr/>
        </p:nvPicPr>
        <p:blipFill>
          <a:blip r:embed="rId5">
            <a:extLst>
              <a:ext uri="{28A0092B-C50C-407E-A947-70E740481C1C}">
                <a14:useLocalDpi xmlns:a14="http://schemas.microsoft.com/office/drawing/2010/main" val="0"/>
              </a:ext>
            </a:extLst>
          </a:blip>
          <a:stretch>
            <a:fillRect/>
          </a:stretch>
        </p:blipFill>
        <p:spPr>
          <a:xfrm>
            <a:off x="6096000" y="3508050"/>
            <a:ext cx="5690994" cy="3281567"/>
          </a:xfrm>
          <a:prstGeom prst="rect">
            <a:avLst/>
          </a:prstGeom>
        </p:spPr>
      </p:pic>
      <p:sp>
        <p:nvSpPr>
          <p:cNvPr id="39" name="텍스트 개체 틀 2">
            <a:extLst>
              <a:ext uri="{FF2B5EF4-FFF2-40B4-BE49-F238E27FC236}">
                <a16:creationId xmlns:a16="http://schemas.microsoft.com/office/drawing/2014/main" id="{C34E61FF-B306-3243-B599-6CB16CFA1440}"/>
              </a:ext>
            </a:extLst>
          </p:cNvPr>
          <p:cNvSpPr txBox="1">
            <a:spLocks/>
          </p:cNvSpPr>
          <p:nvPr/>
        </p:nvSpPr>
        <p:spPr>
          <a:xfrm>
            <a:off x="5753656" y="4814732"/>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grpSp>
        <p:nvGrpSpPr>
          <p:cNvPr id="40" name="Group 31">
            <a:extLst>
              <a:ext uri="{FF2B5EF4-FFF2-40B4-BE49-F238E27FC236}">
                <a16:creationId xmlns:a16="http://schemas.microsoft.com/office/drawing/2014/main" id="{915AB853-C79C-CD41-B08B-9A30181FA62B}"/>
              </a:ext>
            </a:extLst>
          </p:cNvPr>
          <p:cNvGrpSpPr/>
          <p:nvPr/>
        </p:nvGrpSpPr>
        <p:grpSpPr>
          <a:xfrm>
            <a:off x="5931652" y="766671"/>
            <a:ext cx="6023281" cy="1350360"/>
            <a:chOff x="4826000" y="831408"/>
            <a:chExt cx="3055069" cy="897818"/>
          </a:xfrm>
        </p:grpSpPr>
        <p:sp>
          <p:nvSpPr>
            <p:cNvPr id="45" name="텍스트 개체 틀 2">
              <a:extLst>
                <a:ext uri="{FF2B5EF4-FFF2-40B4-BE49-F238E27FC236}">
                  <a16:creationId xmlns:a16="http://schemas.microsoft.com/office/drawing/2014/main" id="{6785C897-CE0C-A54B-A833-E543F6A10144}"/>
                </a:ext>
              </a:extLst>
            </p:cNvPr>
            <p:cNvSpPr txBox="1">
              <a:spLocks/>
            </p:cNvSpPr>
            <p:nvPr/>
          </p:nvSpPr>
          <p:spPr>
            <a:xfrm>
              <a:off x="4826000" y="1113670"/>
              <a:ext cx="3055069" cy="61555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Bar-plot determines the frequency of occurrence of a categorical variable in the dataset. In our dataset we have made a bar-plot of the outlet type variable versus the item weight.</a:t>
              </a:r>
            </a:p>
          </p:txBody>
        </p:sp>
        <p:sp>
          <p:nvSpPr>
            <p:cNvPr id="46" name="텍스트 개체 틀 2">
              <a:extLst>
                <a:ext uri="{FF2B5EF4-FFF2-40B4-BE49-F238E27FC236}">
                  <a16:creationId xmlns:a16="http://schemas.microsoft.com/office/drawing/2014/main" id="{E482221E-9AB2-3646-8086-00B2800D466B}"/>
                </a:ext>
              </a:extLst>
            </p:cNvPr>
            <p:cNvSpPr txBox="1">
              <a:spLocks/>
            </p:cNvSpPr>
            <p:nvPr/>
          </p:nvSpPr>
          <p:spPr>
            <a:xfrm>
              <a:off x="4826000" y="831408"/>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Types of jobs in people </a:t>
              </a:r>
              <a:endParaRPr lang="en-US" altLang="ko-KR" sz="1600" dirty="0">
                <a:solidFill>
                  <a:schemeClr val="tx1">
                    <a:lumMod val="65000"/>
                    <a:lumOff val="35000"/>
                  </a:schemeClr>
                </a:solidFill>
                <a:latin typeface="Roboto condensed"/>
                <a:cs typeface="Roboto condensed"/>
              </a:endParaRPr>
            </a:p>
          </p:txBody>
        </p:sp>
      </p:grpSp>
      <p:sp>
        <p:nvSpPr>
          <p:cNvPr id="47" name="텍스트 개체 틀 2">
            <a:extLst>
              <a:ext uri="{FF2B5EF4-FFF2-40B4-BE49-F238E27FC236}">
                <a16:creationId xmlns:a16="http://schemas.microsoft.com/office/drawing/2014/main" id="{693D9FB3-5166-F743-8E96-F82919C0C4C2}"/>
              </a:ext>
            </a:extLst>
          </p:cNvPr>
          <p:cNvSpPr txBox="1">
            <a:spLocks/>
          </p:cNvSpPr>
          <p:nvPr/>
        </p:nvSpPr>
        <p:spPr>
          <a:xfrm>
            <a:off x="5931652" y="2508295"/>
            <a:ext cx="6023281"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From the plot, we determine that the job “management” had the most balance followed by “blue collar” and “technician”” making them most likely to be subscribed for the bank deposit term.</a:t>
            </a:r>
          </a:p>
        </p:txBody>
      </p:sp>
      <p:grpSp>
        <p:nvGrpSpPr>
          <p:cNvPr id="48" name="Group 31">
            <a:extLst>
              <a:ext uri="{FF2B5EF4-FFF2-40B4-BE49-F238E27FC236}">
                <a16:creationId xmlns:a16="http://schemas.microsoft.com/office/drawing/2014/main" id="{E9DB5C97-EAA0-6447-8DA3-FFCD6B862144}"/>
              </a:ext>
            </a:extLst>
          </p:cNvPr>
          <p:cNvGrpSpPr/>
          <p:nvPr/>
        </p:nvGrpSpPr>
        <p:grpSpPr>
          <a:xfrm>
            <a:off x="317953" y="3508050"/>
            <a:ext cx="6023281" cy="1350360"/>
            <a:chOff x="4826000" y="831408"/>
            <a:chExt cx="3055069" cy="897818"/>
          </a:xfrm>
        </p:grpSpPr>
        <p:sp>
          <p:nvSpPr>
            <p:cNvPr id="49" name="텍스트 개체 틀 2">
              <a:extLst>
                <a:ext uri="{FF2B5EF4-FFF2-40B4-BE49-F238E27FC236}">
                  <a16:creationId xmlns:a16="http://schemas.microsoft.com/office/drawing/2014/main" id="{B1B49221-F71D-0044-A4CA-F314A565A147}"/>
                </a:ext>
              </a:extLst>
            </p:cNvPr>
            <p:cNvSpPr txBox="1">
              <a:spLocks/>
            </p:cNvSpPr>
            <p:nvPr/>
          </p:nvSpPr>
          <p:spPr>
            <a:xfrm>
              <a:off x="4826000" y="1113670"/>
              <a:ext cx="3055069" cy="61555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bg1">
                      <a:lumMod val="50000"/>
                    </a:schemeClr>
                  </a:solidFill>
                </a:rPr>
                <a:t>This is to determine the kind of marital clients the bank has, and does it affect the loan default.</a:t>
              </a:r>
            </a:p>
          </p:txBody>
        </p:sp>
        <p:sp>
          <p:nvSpPr>
            <p:cNvPr id="50" name="텍스트 개체 틀 2">
              <a:extLst>
                <a:ext uri="{FF2B5EF4-FFF2-40B4-BE49-F238E27FC236}">
                  <a16:creationId xmlns:a16="http://schemas.microsoft.com/office/drawing/2014/main" id="{94D57342-C426-1B43-AAAD-71884903107D}"/>
                </a:ext>
              </a:extLst>
            </p:cNvPr>
            <p:cNvSpPr txBox="1">
              <a:spLocks/>
            </p:cNvSpPr>
            <p:nvPr/>
          </p:nvSpPr>
          <p:spPr>
            <a:xfrm>
              <a:off x="4826000" y="831408"/>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altLang="zh-CN" sz="1600" dirty="0">
                  <a:solidFill>
                    <a:schemeClr val="tx1">
                      <a:lumMod val="65000"/>
                      <a:lumOff val="35000"/>
                    </a:schemeClr>
                  </a:solidFill>
                  <a:latin typeface="Roboto condensed"/>
                  <a:cs typeface="Roboto condensed"/>
                </a:rPr>
                <a:t>Marital status in people</a:t>
              </a:r>
            </a:p>
          </p:txBody>
        </p:sp>
      </p:grpSp>
      <p:sp>
        <p:nvSpPr>
          <p:cNvPr id="54" name="텍스트 개체 틀 2">
            <a:extLst>
              <a:ext uri="{FF2B5EF4-FFF2-40B4-BE49-F238E27FC236}">
                <a16:creationId xmlns:a16="http://schemas.microsoft.com/office/drawing/2014/main" id="{C855824F-69A0-484F-B3E6-D208442CBDE4}"/>
              </a:ext>
            </a:extLst>
          </p:cNvPr>
          <p:cNvSpPr txBox="1">
            <a:spLocks/>
          </p:cNvSpPr>
          <p:nvPr/>
        </p:nvSpPr>
        <p:spPr>
          <a:xfrm>
            <a:off x="307896" y="5662394"/>
            <a:ext cx="6023281" cy="72807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20000"/>
              </a:lnSpc>
            </a:pPr>
            <a:r>
              <a:rPr lang="en-US" sz="1200" dirty="0">
                <a:solidFill>
                  <a:schemeClr val="accent2"/>
                </a:solidFill>
              </a:rPr>
              <a:t>From the plot,  we can assume that singles and married clients are most likely to be subscribed for the bank term deposit as compared to divorced clients.</a:t>
            </a:r>
          </a:p>
        </p:txBody>
      </p:sp>
    </p:spTree>
    <p:extLst>
      <p:ext uri="{BB962C8B-B14F-4D97-AF65-F5344CB8AC3E}">
        <p14:creationId xmlns:p14="http://schemas.microsoft.com/office/powerpoint/2010/main" val="23047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TotalTime>
  <Words>4562</Words>
  <Application>Microsoft Macintosh PowerPoint</Application>
  <PresentationFormat>Widescreen</PresentationFormat>
  <Paragraphs>244</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微软雅黑</vt:lpstr>
      <vt:lpstr>Arial</vt:lpstr>
      <vt:lpstr>Atlas Grotesk</vt:lpstr>
      <vt:lpstr>Calibri</vt:lpstr>
      <vt:lpstr>Calibri Light</vt:lpstr>
      <vt:lpstr>Roboto condensed</vt:lpstr>
      <vt:lpstr>Roboto Condensed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Sijia Chen</dc:creator>
  <cp:lastModifiedBy>Ronak Somani</cp:lastModifiedBy>
  <cp:revision>112</cp:revision>
  <dcterms:created xsi:type="dcterms:W3CDTF">2019-03-26T20:59:07Z</dcterms:created>
  <dcterms:modified xsi:type="dcterms:W3CDTF">2020-05-11T19:16:08Z</dcterms:modified>
</cp:coreProperties>
</file>